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4" r:id="rId6"/>
    <p:sldId id="261" r:id="rId7"/>
    <p:sldId id="265" r:id="rId8"/>
    <p:sldId id="262" r:id="rId9"/>
    <p:sldId id="266" r:id="rId10"/>
    <p:sldId id="263" r:id="rId11"/>
    <p:sldId id="267" r:id="rId12"/>
    <p:sldId id="268" r:id="rId13"/>
    <p:sldId id="269" r:id="rId14"/>
    <p:sldId id="260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258E2-10A6-4D8D-B0B0-F74ED9FA7C64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0DE7-2730-40DD-A51F-BF52B886891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69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0DE7-2730-40DD-A51F-BF52B886891E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1A8007-E737-4FC3-9C78-63F7046D25D0}" type="datetimeFigureOut">
              <a:rPr lang="es-MX" smtClean="0"/>
              <a:pPr/>
              <a:t>25/06/2016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181654-F546-4070-A940-D3EE19617F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 txBox="1">
            <a:spLocks noChangeArrowheads="1"/>
          </p:cNvSpPr>
          <p:nvPr/>
        </p:nvSpPr>
        <p:spPr>
          <a:xfrm>
            <a:off x="1619672" y="5040560"/>
            <a:ext cx="5364088" cy="148478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PONENTE: Dr. SOLIS RUBIO CESAR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RESIDENTE 1er AÑO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MEDICINA INTERNA/RO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ASESOR: Dr. </a:t>
            </a:r>
            <a:r>
              <a:rPr kumimoji="0" lang="de-DE" sz="2000" b="1" i="0" u="none" strike="noStrike" kern="1200" cap="none" spc="0" normalizeH="0" baseline="0" noProof="0" smtClean="0">
                <a:ln>
                  <a:noFill/>
                </a:ln>
                <a:effectLst>
                  <a:glow rad="228600">
                    <a:schemeClr val="bg2"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MARCO MONTEL</a:t>
            </a:r>
            <a:endParaRPr kumimoji="0" lang="de-DE" sz="2000" b="1" i="0" u="none" strike="noStrike" kern="1200" cap="none" spc="0" normalizeH="0" baseline="0" noProof="0" dirty="0" smtClean="0">
              <a:ln>
                <a:noFill/>
              </a:ln>
              <a:effectLst>
                <a:glow rad="228600">
                  <a:schemeClr val="bg2"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5696" y="764704"/>
            <a:ext cx="5976664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MX" sz="3200" b="1" dirty="0" smtClean="0">
                <a:effectLst>
                  <a:glow rad="139700">
                    <a:srgbClr val="94147C">
                      <a:satMod val="175000"/>
                      <a:alpha val="40000"/>
                    </a:srgbClr>
                  </a:glow>
                </a:effectLst>
                <a:latin typeface="Arial" charset="0"/>
              </a:rPr>
              <a:t>CENTRO MEDICO ISSEMYM</a:t>
            </a:r>
            <a:endParaRPr lang="es-MX" sz="3200" b="1" i="1" dirty="0" smtClean="0">
              <a:effectLst>
                <a:glow rad="139700">
                  <a:srgbClr val="94147C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es-MX" sz="3200" b="1" dirty="0">
              <a:effectLst>
                <a:glow rad="139700">
                  <a:srgbClr val="94147C">
                    <a:satMod val="175000"/>
                    <a:alpha val="40000"/>
                  </a:srgbClr>
                </a:glow>
              </a:effectLst>
              <a:latin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2132856"/>
            <a:ext cx="799288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  <a:innerShdw blurRad="101600" dist="76200" dir="5400000">
                    <a:srgbClr val="838D9B">
                      <a:satMod val="190000"/>
                      <a:tint val="100000"/>
                      <a:alpha val="74000"/>
                    </a:srgbClr>
                  </a:innerShdw>
                </a:effectLst>
              </a:rPr>
              <a:t>FIEBRE DE ORIGEN DESCONOCIDO (“FOD/FUO”)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252728"/>
          </a:xfrm>
        </p:spPr>
        <p:txBody>
          <a:bodyPr/>
          <a:lstStyle/>
          <a:p>
            <a:r>
              <a:rPr lang="es-MX" dirty="0" smtClean="0"/>
              <a:t>FOD. CLASICA:</a:t>
            </a:r>
            <a:endParaRPr lang="es-MX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32048" y="1052736"/>
          <a:ext cx="8172400" cy="5040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1355"/>
                <a:gridCol w="1600518"/>
                <a:gridCol w="1937087"/>
                <a:gridCol w="2683440"/>
              </a:tblGrid>
              <a:tr h="66873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CAUSA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FRECUENTE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POCO FRECUENTE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INFRECUENTE</a:t>
                      </a:r>
                      <a:endParaRPr lang="es-MX" b="1" dirty="0"/>
                    </a:p>
                  </a:txBody>
                  <a:tcPr/>
                </a:tc>
              </a:tr>
              <a:tr h="4371822">
                <a:tc>
                  <a:txBody>
                    <a:bodyPr/>
                    <a:lstStyle/>
                    <a:p>
                      <a:pPr algn="ctr"/>
                      <a:r>
                        <a:rPr lang="es-MX" sz="1700" b="0" dirty="0" smtClean="0"/>
                        <a:t>MISCELÁNEAS</a:t>
                      </a:r>
                      <a:endParaRPr lang="es-MX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Fiebre por fármacos </a:t>
                      </a:r>
                    </a:p>
                    <a:p>
                      <a:pPr algn="ctr"/>
                      <a:r>
                        <a:rPr lang="es-MX" b="0" dirty="0" smtClean="0"/>
                        <a:t>Cirrosis 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baseline="0" dirty="0" smtClean="0"/>
                        <a:t>Tiroiditis subaguda</a:t>
                      </a:r>
                    </a:p>
                    <a:p>
                      <a:pPr algn="ctr"/>
                      <a:r>
                        <a:rPr lang="es-MX" b="0" baseline="0" dirty="0" smtClean="0"/>
                        <a:t>Enteritis regional (Enfermedad de </a:t>
                      </a:r>
                      <a:r>
                        <a:rPr lang="es-MX" b="0" baseline="0" dirty="0" err="1" smtClean="0"/>
                        <a:t>Crohn</a:t>
                      </a:r>
                      <a:r>
                        <a:rPr lang="es-MX" b="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Embolia pulmonar (pequeña</a:t>
                      </a:r>
                      <a:r>
                        <a:rPr lang="es-MX" sz="1700" baseline="0" dirty="0" smtClean="0"/>
                        <a:t> o masiva).</a:t>
                      </a:r>
                    </a:p>
                    <a:p>
                      <a:pPr algn="ctr"/>
                      <a:r>
                        <a:rPr lang="es-MX" sz="1700" b="0" baseline="0" dirty="0" err="1" smtClean="0"/>
                        <a:t>Pseudolinfomas</a:t>
                      </a:r>
                      <a:endParaRPr lang="es-MX" sz="1700" b="0" baseline="0" dirty="0" smtClean="0"/>
                    </a:p>
                    <a:p>
                      <a:pPr algn="ctr"/>
                      <a:r>
                        <a:rPr lang="es-MX" sz="1700" b="0" baseline="0" dirty="0" smtClean="0"/>
                        <a:t>Enfermedad de </a:t>
                      </a:r>
                      <a:r>
                        <a:rPr lang="es-MX" sz="1700" b="0" baseline="0" dirty="0" err="1" smtClean="0"/>
                        <a:t>Rosai-Dorfman</a:t>
                      </a:r>
                      <a:endParaRPr lang="es-MX" sz="1700" b="0" baseline="0" dirty="0" smtClean="0"/>
                    </a:p>
                    <a:p>
                      <a:pPr algn="ctr"/>
                      <a:r>
                        <a:rPr lang="es-MX" sz="1700" b="0" baseline="0" dirty="0" smtClean="0"/>
                        <a:t>Enfermedad de </a:t>
                      </a:r>
                      <a:r>
                        <a:rPr lang="es-MX" sz="1700" b="0" baseline="0" dirty="0" err="1" smtClean="0"/>
                        <a:t>Erdheim</a:t>
                      </a:r>
                      <a:r>
                        <a:rPr lang="es-MX" sz="1700" b="0" baseline="0" dirty="0" smtClean="0"/>
                        <a:t>-Chester</a:t>
                      </a:r>
                    </a:p>
                    <a:p>
                      <a:pPr algn="ctr"/>
                      <a:r>
                        <a:rPr lang="es-MX" sz="1700" b="0" baseline="0" dirty="0" smtClean="0"/>
                        <a:t>Neutropenia cíclica</a:t>
                      </a:r>
                    </a:p>
                    <a:p>
                      <a:pPr algn="ctr"/>
                      <a:r>
                        <a:rPr lang="es-MX" sz="1700" b="0" baseline="0" dirty="0" smtClean="0"/>
                        <a:t>Fiebre mediterránea familiar</a:t>
                      </a:r>
                    </a:p>
                    <a:p>
                      <a:pPr algn="ctr"/>
                      <a:r>
                        <a:rPr lang="es-MX" sz="1700" b="0" baseline="0" dirty="0" smtClean="0"/>
                        <a:t>Síndrome de </a:t>
                      </a:r>
                      <a:r>
                        <a:rPr lang="es-MX" sz="1700" b="0" baseline="0" dirty="0" err="1" smtClean="0"/>
                        <a:t>Hiper</a:t>
                      </a:r>
                      <a:r>
                        <a:rPr lang="es-MX" sz="1700" b="0" baseline="0" dirty="0" smtClean="0"/>
                        <a:t> </a:t>
                      </a:r>
                      <a:r>
                        <a:rPr lang="es-MX" sz="1700" b="0" baseline="0" dirty="0" err="1" smtClean="0"/>
                        <a:t>IgD</a:t>
                      </a:r>
                      <a:endParaRPr lang="es-MX" sz="1700" b="0" baseline="0" dirty="0" smtClean="0"/>
                    </a:p>
                    <a:p>
                      <a:pPr algn="ctr"/>
                      <a:r>
                        <a:rPr lang="es-MX" sz="1700" b="0" baseline="0" dirty="0" smtClean="0"/>
                        <a:t>Síndrome de </a:t>
                      </a:r>
                      <a:r>
                        <a:rPr lang="es-MX" sz="1700" b="0" baseline="0" dirty="0" err="1" smtClean="0"/>
                        <a:t>Schnitzler</a:t>
                      </a:r>
                      <a:endParaRPr lang="es-MX" sz="1700" b="0" baseline="0" dirty="0" smtClean="0"/>
                    </a:p>
                    <a:p>
                      <a:pPr algn="ctr"/>
                      <a:r>
                        <a:rPr lang="es-MX" sz="1700" b="0" baseline="0" dirty="0" err="1" smtClean="0"/>
                        <a:t>Sindrome</a:t>
                      </a:r>
                      <a:r>
                        <a:rPr lang="es-MX" sz="1700" b="0" baseline="0" dirty="0" smtClean="0"/>
                        <a:t> de </a:t>
                      </a:r>
                      <a:r>
                        <a:rPr lang="es-MX" sz="1700" b="0" baseline="0" dirty="0" err="1" smtClean="0"/>
                        <a:t>Muckle</a:t>
                      </a:r>
                      <a:r>
                        <a:rPr lang="es-MX" sz="1700" b="0" baseline="0" dirty="0" smtClean="0"/>
                        <a:t>-Wells</a:t>
                      </a:r>
                    </a:p>
                    <a:p>
                      <a:pPr algn="ctr"/>
                      <a:r>
                        <a:rPr lang="es-MX" sz="1700" b="0" baseline="0" dirty="0" err="1" smtClean="0"/>
                        <a:t>Disfuncion</a:t>
                      </a:r>
                      <a:r>
                        <a:rPr lang="es-MX" sz="1700" b="0" baseline="0" dirty="0" smtClean="0"/>
                        <a:t> hipotalámica</a:t>
                      </a:r>
                    </a:p>
                    <a:p>
                      <a:pPr algn="ctr"/>
                      <a:r>
                        <a:rPr lang="es-MX" sz="1700" b="0" baseline="0" dirty="0" err="1" smtClean="0"/>
                        <a:t>Hipertrigliceridema</a:t>
                      </a:r>
                      <a:endParaRPr lang="es-MX" sz="1700" b="0" baseline="0" dirty="0" smtClean="0"/>
                    </a:p>
                    <a:p>
                      <a:pPr algn="ctr"/>
                      <a:r>
                        <a:rPr lang="es-MX" sz="1700" b="0" baseline="0" dirty="0" smtClean="0"/>
                        <a:t>Fiebre facticia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FOD. CLASICA – MISCELÁNEAS: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>
            <a:noAutofit/>
          </a:bodyPr>
          <a:lstStyle/>
          <a:p>
            <a:pPr algn="just"/>
            <a:r>
              <a:rPr lang="es-MX" sz="1800" dirty="0" smtClean="0"/>
              <a:t>INTERROGATORIO: </a:t>
            </a:r>
          </a:p>
          <a:p>
            <a:pPr lvl="1" algn="just"/>
            <a:r>
              <a:rPr lang="es-MX" sz="1800" dirty="0" smtClean="0"/>
              <a:t>Fiebre periódica. </a:t>
            </a:r>
          </a:p>
          <a:p>
            <a:pPr lvl="1" algn="just"/>
            <a:r>
              <a:rPr lang="es-MX" sz="1800" dirty="0" smtClean="0"/>
              <a:t>Historia de linfadenopatías.</a:t>
            </a:r>
          </a:p>
          <a:p>
            <a:pPr lvl="1" algn="just"/>
            <a:r>
              <a:rPr lang="es-MX" sz="1800" dirty="0" smtClean="0"/>
              <a:t>Dolor en cuello, mandíbula o dentario. </a:t>
            </a:r>
          </a:p>
          <a:p>
            <a:pPr lvl="1" algn="just"/>
            <a:r>
              <a:rPr lang="es-MX" sz="1800" dirty="0" smtClean="0"/>
              <a:t>Fiebre facticia. </a:t>
            </a:r>
          </a:p>
          <a:p>
            <a:pPr lvl="1" algn="just"/>
            <a:r>
              <a:rPr lang="es-MX" sz="1800" dirty="0" smtClean="0"/>
              <a:t>Enfermedad inflamatoria intestinal.</a:t>
            </a:r>
          </a:p>
          <a:p>
            <a:pPr lvl="1" algn="just"/>
            <a:r>
              <a:rPr lang="es-MX" sz="1800" dirty="0" smtClean="0"/>
              <a:t>Alcohol ismo.</a:t>
            </a:r>
          </a:p>
          <a:p>
            <a:pPr lvl="1" algn="just"/>
            <a:r>
              <a:rPr lang="es-MX" sz="1800" dirty="0" smtClean="0"/>
              <a:t>Medicamentos. </a:t>
            </a:r>
          </a:p>
          <a:p>
            <a:pPr lvl="1" algn="just"/>
            <a:r>
              <a:rPr lang="es-MX" sz="1800" dirty="0" smtClean="0"/>
              <a:t>Historia familiar de fiebre de origen desconocido.</a:t>
            </a:r>
          </a:p>
          <a:p>
            <a:pPr algn="just"/>
            <a:r>
              <a:rPr lang="es-MX" sz="1800" dirty="0" smtClean="0"/>
              <a:t>EXPLORACION FISICA: </a:t>
            </a:r>
          </a:p>
          <a:p>
            <a:pPr lvl="1" algn="just"/>
            <a:r>
              <a:rPr lang="es-MX" sz="1800" dirty="0" smtClean="0"/>
              <a:t>Bradicardia.</a:t>
            </a:r>
          </a:p>
          <a:p>
            <a:pPr lvl="1" algn="just"/>
            <a:r>
              <a:rPr lang="es-MX" sz="1800" dirty="0" smtClean="0"/>
              <a:t>Lipemia retiniana.</a:t>
            </a:r>
          </a:p>
          <a:p>
            <a:pPr lvl="1" algn="just"/>
            <a:r>
              <a:rPr lang="es-MX" sz="1800" dirty="0" smtClean="0"/>
              <a:t>Linfadenopatías.</a:t>
            </a:r>
          </a:p>
          <a:p>
            <a:pPr lvl="1" algn="just"/>
            <a:r>
              <a:rPr lang="es-MX" sz="1800" dirty="0" smtClean="0"/>
              <a:t>Esplenomegalia aislada. </a:t>
            </a: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AUXILIARES DIAGNÓSTICOS: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Laboratorio:</a:t>
            </a:r>
          </a:p>
          <a:p>
            <a:pPr lvl="1" algn="just"/>
            <a:r>
              <a:rPr lang="es-MX" dirty="0" smtClean="0"/>
              <a:t>VSG &gt;100, ferritina sérica, fosfatasa alcalina, factor reumatoide. </a:t>
            </a:r>
          </a:p>
          <a:p>
            <a:pPr lvl="1" algn="just"/>
            <a:r>
              <a:rPr lang="es-MX" dirty="0" smtClean="0"/>
              <a:t>&gt;6% de linfocitos atípicos o &gt;36% de linfocitos atípicos.</a:t>
            </a:r>
          </a:p>
          <a:p>
            <a:pPr lvl="1" algn="just"/>
            <a:r>
              <a:rPr lang="es-MX" dirty="0" smtClean="0"/>
              <a:t>Leucopenia, </a:t>
            </a:r>
            <a:r>
              <a:rPr lang="es-MX" dirty="0" err="1" smtClean="0"/>
              <a:t>linfopenia</a:t>
            </a:r>
            <a:r>
              <a:rPr lang="es-MX" dirty="0" smtClean="0"/>
              <a:t>, </a:t>
            </a:r>
            <a:r>
              <a:rPr lang="es-MX" dirty="0" err="1" smtClean="0"/>
              <a:t>monocitosis</a:t>
            </a:r>
            <a:r>
              <a:rPr lang="es-MX" dirty="0" smtClean="0"/>
              <a:t>, linfocitosis, </a:t>
            </a:r>
            <a:r>
              <a:rPr lang="es-MX" dirty="0" err="1" smtClean="0"/>
              <a:t>eosinofilia</a:t>
            </a:r>
            <a:r>
              <a:rPr lang="es-MX" dirty="0" smtClean="0"/>
              <a:t>, </a:t>
            </a:r>
            <a:r>
              <a:rPr lang="es-MX" dirty="0" err="1" smtClean="0"/>
              <a:t>basofilia</a:t>
            </a:r>
            <a:r>
              <a:rPr lang="es-MX" dirty="0" smtClean="0"/>
              <a:t>, linfocitos atípicos, </a:t>
            </a:r>
            <a:r>
              <a:rPr lang="es-MX" dirty="0" err="1" smtClean="0"/>
              <a:t>trombocitosis</a:t>
            </a:r>
            <a:r>
              <a:rPr lang="es-MX" dirty="0" smtClean="0"/>
              <a:t> o </a:t>
            </a:r>
            <a:r>
              <a:rPr lang="es-MX" dirty="0" err="1" smtClean="0"/>
              <a:t>trombocitopenia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smtClean="0"/>
              <a:t>Hematuria microscópica, beta 2 </a:t>
            </a:r>
            <a:r>
              <a:rPr lang="es-MX" dirty="0" err="1" smtClean="0"/>
              <a:t>microglobulina</a:t>
            </a:r>
            <a:r>
              <a:rPr lang="es-MX" dirty="0" smtClean="0"/>
              <a:t>, alfa 1 o 2 globulina, </a:t>
            </a:r>
            <a:r>
              <a:rPr lang="es-MX" dirty="0" err="1" smtClean="0"/>
              <a:t>gammapatia</a:t>
            </a:r>
            <a:r>
              <a:rPr lang="es-MX" dirty="0" smtClean="0"/>
              <a:t> </a:t>
            </a:r>
            <a:r>
              <a:rPr lang="es-MX" dirty="0" err="1" smtClean="0"/>
              <a:t>monoclonalo</a:t>
            </a:r>
            <a:r>
              <a:rPr lang="es-MX" dirty="0" smtClean="0"/>
              <a:t> </a:t>
            </a:r>
            <a:r>
              <a:rPr lang="es-MX" dirty="0" err="1" smtClean="0"/>
              <a:t>policlonal</a:t>
            </a:r>
            <a:r>
              <a:rPr lang="es-MX" dirty="0" smtClean="0"/>
              <a:t>. </a:t>
            </a:r>
          </a:p>
          <a:p>
            <a:pPr lvl="1" algn="just"/>
            <a:r>
              <a:rPr lang="es-MX" dirty="0" smtClean="0"/>
              <a:t>Test de </a:t>
            </a:r>
            <a:r>
              <a:rPr lang="es-MX" dirty="0" err="1" smtClean="0"/>
              <a:t>Naproxeno</a:t>
            </a:r>
            <a:r>
              <a:rPr lang="es-MX" dirty="0" smtClean="0"/>
              <a:t> durante 3 días: disminuye fiebre en Neoplasias y se mantiene elevada o ligera </a:t>
            </a:r>
            <a:r>
              <a:rPr lang="es-MX" dirty="0" err="1" smtClean="0"/>
              <a:t>disminucion</a:t>
            </a:r>
            <a:r>
              <a:rPr lang="es-MX" dirty="0" smtClean="0"/>
              <a:t> en etiologías infecciosas. </a:t>
            </a:r>
          </a:p>
          <a:p>
            <a:pPr lvl="1" algn="just"/>
            <a:endParaRPr lang="es-MX" dirty="0" smtClean="0"/>
          </a:p>
          <a:p>
            <a:endParaRPr lang="es-MX" dirty="0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AUXILIARES DIAGNÓSTICOS: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Imageneologia:</a:t>
            </a:r>
          </a:p>
          <a:p>
            <a:pPr lvl="1" algn="just"/>
            <a:r>
              <a:rPr lang="es-MX" dirty="0" err="1" smtClean="0"/>
              <a:t>Tomografia</a:t>
            </a:r>
            <a:r>
              <a:rPr lang="es-MX" dirty="0" smtClean="0"/>
              <a:t> computarizada simple o contrastada.</a:t>
            </a:r>
          </a:p>
          <a:p>
            <a:pPr lvl="1" algn="just"/>
            <a:r>
              <a:rPr lang="es-MX" dirty="0" smtClean="0"/>
              <a:t>PET </a:t>
            </a:r>
            <a:r>
              <a:rPr lang="es-MX" dirty="0" err="1" smtClean="0"/>
              <a:t>scan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smtClean="0"/>
              <a:t>Ecocardiograma TT o TE. </a:t>
            </a:r>
          </a:p>
          <a:p>
            <a:pPr lvl="1" algn="just"/>
            <a:r>
              <a:rPr lang="es-MX" dirty="0" err="1" smtClean="0"/>
              <a:t>Gammagrafia</a:t>
            </a:r>
            <a:r>
              <a:rPr lang="es-MX" dirty="0" smtClean="0"/>
              <a:t> (Ga, In).</a:t>
            </a:r>
          </a:p>
          <a:p>
            <a:pPr algn="just"/>
            <a:r>
              <a:rPr lang="es-MX" dirty="0" smtClean="0"/>
              <a:t>Invasivos:</a:t>
            </a:r>
          </a:p>
          <a:p>
            <a:pPr lvl="1" algn="just"/>
            <a:r>
              <a:rPr lang="es-MX" dirty="0" smtClean="0"/>
              <a:t>Biopsia de adenopatías. </a:t>
            </a:r>
          </a:p>
          <a:p>
            <a:pPr lvl="1" algn="just"/>
            <a:r>
              <a:rPr lang="es-MX" dirty="0" smtClean="0"/>
              <a:t>Aspirado de médula ósea.</a:t>
            </a:r>
          </a:p>
          <a:p>
            <a:pPr lvl="1" algn="just"/>
            <a:r>
              <a:rPr lang="es-MX" dirty="0" smtClean="0"/>
              <a:t>Hemocultivos o </a:t>
            </a:r>
            <a:r>
              <a:rPr lang="es-MX" dirty="0" err="1" smtClean="0"/>
              <a:t>Mielocultivos</a:t>
            </a:r>
            <a:r>
              <a:rPr lang="es-MX" dirty="0" smtClean="0"/>
              <a:t> positivos. </a:t>
            </a:r>
          </a:p>
          <a:p>
            <a:pPr lvl="1" algn="just"/>
            <a:r>
              <a:rPr lang="es-MX" dirty="0" smtClean="0"/>
              <a:t>Biopsia de nódulo en epidídimo.</a:t>
            </a:r>
          </a:p>
          <a:p>
            <a:pPr lvl="1" algn="just"/>
            <a:r>
              <a:rPr lang="es-MX" dirty="0" smtClean="0"/>
              <a:t>Biopsia intestinal.</a:t>
            </a:r>
          </a:p>
          <a:p>
            <a:pPr lvl="1" algn="just"/>
            <a:r>
              <a:rPr lang="es-MX" dirty="0" err="1" smtClean="0"/>
              <a:t>Laparotmia</a:t>
            </a:r>
            <a:r>
              <a:rPr lang="es-MX" dirty="0" smtClean="0"/>
              <a:t> o </a:t>
            </a:r>
            <a:r>
              <a:rPr lang="es-MX" smtClean="0"/>
              <a:t>Laparoscopía exploratoria.</a:t>
            </a:r>
            <a:endParaRPr lang="es-MX" dirty="0" smtClean="0"/>
          </a:p>
          <a:p>
            <a:pPr lvl="1" algn="just"/>
            <a:endParaRPr lang="es-MX" dirty="0" smtClean="0"/>
          </a:p>
          <a:p>
            <a:pPr lvl="1" algn="just"/>
            <a:endParaRPr lang="es-MX" dirty="0" smtClean="0"/>
          </a:p>
          <a:p>
            <a:pPr lvl="1" algn="just"/>
            <a:endParaRPr lang="es-MX" dirty="0" smtClean="0"/>
          </a:p>
          <a:p>
            <a:endParaRPr lang="es-MX" dirty="0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ALGORITMO DIAGNÓSTICO Y TRATAMIENTO:</a:t>
            </a:r>
            <a:endParaRPr lang="es-MX" sz="3200" dirty="0"/>
          </a:p>
        </p:txBody>
      </p:sp>
      <p:sp>
        <p:nvSpPr>
          <p:cNvPr id="7" name="6 Rectángulo"/>
          <p:cNvSpPr/>
          <p:nvPr/>
        </p:nvSpPr>
        <p:spPr>
          <a:xfrm>
            <a:off x="179512" y="1495817"/>
            <a:ext cx="8820472" cy="276999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FIEBRE MAYOR DE 38.3º C DURANTE 3 SEMANA, 1 SEMANA DE “INVESTIGACIÓN INTELIGENTE E INVASIVA”</a:t>
            </a:r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23528" y="6264696"/>
            <a:ext cx="8568952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Fauci</a:t>
            </a:r>
            <a:r>
              <a:rPr lang="es-MX" sz="1800" dirty="0" smtClean="0"/>
              <a:t>,  </a:t>
            </a:r>
            <a:r>
              <a:rPr lang="es-MX" sz="1800" dirty="0" err="1" smtClean="0"/>
              <a:t>Braunwald</a:t>
            </a:r>
            <a:r>
              <a:rPr lang="es-MX" sz="1800" dirty="0" smtClean="0"/>
              <a:t>, </a:t>
            </a:r>
            <a:r>
              <a:rPr lang="es-MX" sz="1800" dirty="0" err="1" smtClean="0"/>
              <a:t>Kasper</a:t>
            </a:r>
            <a:r>
              <a:rPr lang="es-MX" sz="1800" dirty="0" smtClean="0"/>
              <a:t>, </a:t>
            </a:r>
            <a:r>
              <a:rPr lang="es-MX" sz="1800" dirty="0" err="1" smtClean="0"/>
              <a:t>Hauser</a:t>
            </a:r>
            <a:r>
              <a:rPr lang="es-MX" sz="1800" dirty="0" smtClean="0"/>
              <a:t>, Longo, </a:t>
            </a:r>
            <a:r>
              <a:rPr lang="es-MX" sz="1800" dirty="0" err="1" smtClean="0"/>
              <a:t>Jameson</a:t>
            </a:r>
            <a:r>
              <a:rPr lang="es-MX" sz="1800" dirty="0" smtClean="0"/>
              <a:t>, </a:t>
            </a:r>
            <a:r>
              <a:rPr lang="es-MX" sz="1800" dirty="0" err="1" smtClean="0"/>
              <a:t>Loscalzo</a:t>
            </a:r>
            <a:r>
              <a:rPr lang="es-MX" sz="1800" dirty="0" smtClean="0"/>
              <a:t>; “Harrison: </a:t>
            </a:r>
            <a:r>
              <a:rPr lang="es-MX" sz="1800" dirty="0" err="1" smtClean="0"/>
              <a:t>Principles</a:t>
            </a:r>
            <a:r>
              <a:rPr lang="es-MX" sz="1800" dirty="0" smtClean="0"/>
              <a:t> of </a:t>
            </a:r>
            <a:r>
              <a:rPr lang="es-MX" sz="1800" dirty="0" err="1" smtClean="0"/>
              <a:t>Internal</a:t>
            </a:r>
            <a:r>
              <a:rPr lang="es-MX" sz="1800" dirty="0" smtClean="0"/>
              <a:t> Medicine”, 19º </a:t>
            </a:r>
            <a:r>
              <a:rPr lang="es-MX" sz="1800" dirty="0" err="1" smtClean="0"/>
              <a:t>Edititon</a:t>
            </a:r>
            <a:r>
              <a:rPr lang="es-MX" sz="1800" dirty="0" smtClean="0"/>
              <a:t>, Mc </a:t>
            </a:r>
            <a:r>
              <a:rPr lang="es-MX" sz="1800" dirty="0" err="1" smtClean="0"/>
              <a:t>Graw</a:t>
            </a:r>
            <a:r>
              <a:rPr lang="es-MX" sz="1800" dirty="0" smtClean="0"/>
              <a:t> Hill </a:t>
            </a:r>
            <a:r>
              <a:rPr lang="es-MX" sz="1800" dirty="0" err="1" smtClean="0"/>
              <a:t>Editory</a:t>
            </a:r>
            <a:r>
              <a:rPr lang="es-MX" sz="1800" dirty="0" smtClean="0"/>
              <a:t>, </a:t>
            </a:r>
            <a:r>
              <a:rPr lang="es-MX" sz="1800" dirty="0" err="1" smtClean="0"/>
              <a:t>Volume</a:t>
            </a:r>
            <a:r>
              <a:rPr lang="es-MX" sz="1800" dirty="0" smtClean="0"/>
              <a:t> I.</a:t>
            </a:r>
            <a:endParaRPr lang="es-MX" sz="1800" dirty="0"/>
          </a:p>
        </p:txBody>
      </p:sp>
      <p:cxnSp>
        <p:nvCxnSpPr>
          <p:cNvPr id="10" name="9 Conector recto de flecha"/>
          <p:cNvCxnSpPr>
            <a:stCxn id="7" idx="2"/>
          </p:cNvCxnSpPr>
          <p:nvPr/>
        </p:nvCxnSpPr>
        <p:spPr>
          <a:xfrm flipH="1">
            <a:off x="4572000" y="1772816"/>
            <a:ext cx="17748" cy="792088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1907704" y="1916832"/>
            <a:ext cx="2016224" cy="276999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EXPLORACION FISICA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3923928" y="2052464"/>
            <a:ext cx="648072" cy="8384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5220072" y="1916832"/>
            <a:ext cx="2016224" cy="276999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REPETIR ANAMNESIS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 flipH="1" flipV="1">
            <a:off x="4563616" y="2044080"/>
            <a:ext cx="656456" cy="16768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179512" y="2564904"/>
            <a:ext cx="8820472" cy="830997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ESTUDIOS DE LABORATORIO</a:t>
            </a:r>
          </a:p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BH COMPLETA, VSG, FROTIS, EGO, PFH, ENZIMAS MUSCULARES, VDRL, HIV, CMV, VEB, </a:t>
            </a:r>
            <a:r>
              <a:rPr lang="es-ES" sz="1200" b="1" dirty="0" err="1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ANA´s</a:t>
            </a:r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, FACTOR REUMATOIDE, ELECTROFORESIS DE PROTEINAS SÉRICAS, PPD, PRUEBAS CUTÁNEAS TESTIGO, QS, ES, CINÉTICA DE HIERRO,  VITAMINA B12.</a:t>
            </a:r>
          </a:p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CULTIVOS DE SANGRE, ORINA, ESPUTO, LÍQUIDOS. 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1547664" y="3429000"/>
            <a:ext cx="3114092" cy="504056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4644008" y="3429000"/>
            <a:ext cx="2736304" cy="360040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72008" y="3789040"/>
            <a:ext cx="1475656" cy="646331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PISTAS DIAGNÓSTICAS POSIBLES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7380312" y="3573016"/>
            <a:ext cx="1475656" cy="646331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SIN PISTAS DIAGNÓSTICAS POSIBLES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107504" y="4797152"/>
            <a:ext cx="1296144" cy="461665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EXPLORACIÓN ESPECÍFICA</a:t>
            </a:r>
          </a:p>
        </p:txBody>
      </p:sp>
      <p:cxnSp>
        <p:nvCxnSpPr>
          <p:cNvPr id="33" name="32 Conector recto de flecha"/>
          <p:cNvCxnSpPr>
            <a:endCxn id="32" idx="0"/>
          </p:cNvCxnSpPr>
          <p:nvPr/>
        </p:nvCxnSpPr>
        <p:spPr>
          <a:xfrm flipH="1">
            <a:off x="755576" y="4437112"/>
            <a:ext cx="17748" cy="360040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H="1">
            <a:off x="8100392" y="4221088"/>
            <a:ext cx="17748" cy="360040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7092280" y="4614227"/>
            <a:ext cx="2016224" cy="830997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TC DE TÓRAX, ABDOMEN Y PELVISCON MEDIO DE CONTRASTE IV, PANENDOSCOPIA.</a:t>
            </a:r>
          </a:p>
        </p:txBody>
      </p:sp>
      <p:cxnSp>
        <p:nvCxnSpPr>
          <p:cNvPr id="39" name="38 Conector recto de flecha"/>
          <p:cNvCxnSpPr>
            <a:endCxn id="47" idx="1"/>
          </p:cNvCxnSpPr>
          <p:nvPr/>
        </p:nvCxnSpPr>
        <p:spPr>
          <a:xfrm flipV="1">
            <a:off x="1421396" y="4256222"/>
            <a:ext cx="1782452" cy="612939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H="1" flipV="1">
            <a:off x="5220072" y="4293096"/>
            <a:ext cx="1817948" cy="448597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3203848" y="3933056"/>
            <a:ext cx="2016224" cy="646331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GAMMAGRAFIA CON Ga 67, PMN CON In111, PET FLUORODEXOSIGLUCOSA</a:t>
            </a:r>
          </a:p>
        </p:txBody>
      </p:sp>
      <p:sp>
        <p:nvSpPr>
          <p:cNvPr id="50" name="49 Más"/>
          <p:cNvSpPr/>
          <p:nvPr/>
        </p:nvSpPr>
        <p:spPr>
          <a:xfrm flipV="1">
            <a:off x="5940152" y="5373216"/>
            <a:ext cx="504056" cy="432048"/>
          </a:xfrm>
          <a:prstGeom prst="mathPlus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1" name="50 Más"/>
          <p:cNvSpPr/>
          <p:nvPr/>
        </p:nvSpPr>
        <p:spPr>
          <a:xfrm flipV="1">
            <a:off x="1763688" y="5445224"/>
            <a:ext cx="504056" cy="432048"/>
          </a:xfrm>
          <a:prstGeom prst="mathPlus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2" name="51 Menos"/>
          <p:cNvSpPr/>
          <p:nvPr/>
        </p:nvSpPr>
        <p:spPr>
          <a:xfrm>
            <a:off x="6084168" y="4005064"/>
            <a:ext cx="360040" cy="482352"/>
          </a:xfrm>
          <a:prstGeom prst="mathMinus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3" name="52 Menos"/>
          <p:cNvSpPr/>
          <p:nvPr/>
        </p:nvSpPr>
        <p:spPr>
          <a:xfrm>
            <a:off x="2123728" y="4149080"/>
            <a:ext cx="360040" cy="482352"/>
          </a:xfrm>
          <a:prstGeom prst="mathMinus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2987824" y="5085184"/>
            <a:ext cx="2016224" cy="1200329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MUESTRA DE BIOPSIA CON AGUJAS, PRUEBAS CRUENTAS  (HISTOPATOLOGIA, CITOGENETICA, LAPAROSCOPIA, ETC)</a:t>
            </a:r>
          </a:p>
        </p:txBody>
      </p:sp>
      <p:cxnSp>
        <p:nvCxnSpPr>
          <p:cNvPr id="55" name="54 Conector recto de flecha"/>
          <p:cNvCxnSpPr/>
          <p:nvPr/>
        </p:nvCxnSpPr>
        <p:spPr>
          <a:xfrm>
            <a:off x="1403648" y="5173742"/>
            <a:ext cx="1584176" cy="415498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>
            <a:endCxn id="54" idx="3"/>
          </p:cNvCxnSpPr>
          <p:nvPr/>
        </p:nvCxnSpPr>
        <p:spPr>
          <a:xfrm flipH="1">
            <a:off x="5004048" y="4797152"/>
            <a:ext cx="2016224" cy="888197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2339752" y="2060848"/>
            <a:ext cx="4248472" cy="0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39 Más"/>
          <p:cNvSpPr/>
          <p:nvPr/>
        </p:nvSpPr>
        <p:spPr>
          <a:xfrm flipV="1">
            <a:off x="4355976" y="1628800"/>
            <a:ext cx="504056" cy="432048"/>
          </a:xfrm>
          <a:prstGeom prst="mathPlus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42" name="41 Conector recto de flecha"/>
          <p:cNvCxnSpPr/>
          <p:nvPr/>
        </p:nvCxnSpPr>
        <p:spPr>
          <a:xfrm>
            <a:off x="1259632" y="2276872"/>
            <a:ext cx="0" cy="1008112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7956376" y="2852936"/>
            <a:ext cx="0" cy="432048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1187624" y="3284984"/>
            <a:ext cx="676875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61 Menos"/>
          <p:cNvSpPr/>
          <p:nvPr/>
        </p:nvSpPr>
        <p:spPr>
          <a:xfrm>
            <a:off x="827584" y="2492896"/>
            <a:ext cx="360040" cy="482352"/>
          </a:xfrm>
          <a:prstGeom prst="mathMinus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63" name="62 Conector recto de flecha"/>
          <p:cNvCxnSpPr/>
          <p:nvPr/>
        </p:nvCxnSpPr>
        <p:spPr>
          <a:xfrm flipH="1">
            <a:off x="1547664" y="3284984"/>
            <a:ext cx="3114092" cy="504056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>
            <a:off x="4644008" y="3284984"/>
            <a:ext cx="2736304" cy="360040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251520" y="3645024"/>
            <a:ext cx="1296144" cy="276999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DIAGNÓSTICO</a:t>
            </a:r>
          </a:p>
        </p:txBody>
      </p:sp>
      <p:sp>
        <p:nvSpPr>
          <p:cNvPr id="66" name="65 Rectángulo"/>
          <p:cNvSpPr/>
          <p:nvPr/>
        </p:nvSpPr>
        <p:spPr>
          <a:xfrm>
            <a:off x="7380312" y="3501008"/>
            <a:ext cx="1296144" cy="461665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AUSENCIA DE DIAGNÓSTICO</a:t>
            </a:r>
          </a:p>
        </p:txBody>
      </p:sp>
      <p:cxnSp>
        <p:nvCxnSpPr>
          <p:cNvPr id="67" name="66 Conector recto de flecha"/>
          <p:cNvCxnSpPr/>
          <p:nvPr/>
        </p:nvCxnSpPr>
        <p:spPr>
          <a:xfrm>
            <a:off x="899592" y="3933056"/>
            <a:ext cx="0" cy="576064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251520" y="4509120"/>
            <a:ext cx="1296144" cy="461665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TRATAMIENTO EPECIFICO</a:t>
            </a:r>
          </a:p>
        </p:txBody>
      </p:sp>
      <p:cxnSp>
        <p:nvCxnSpPr>
          <p:cNvPr id="71" name="70 Conector recto de flecha"/>
          <p:cNvCxnSpPr/>
          <p:nvPr/>
        </p:nvCxnSpPr>
        <p:spPr>
          <a:xfrm>
            <a:off x="7884368" y="3933056"/>
            <a:ext cx="504056" cy="864096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flipH="1">
            <a:off x="6084168" y="4005064"/>
            <a:ext cx="1448544" cy="648072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76 Rectángulo"/>
          <p:cNvSpPr/>
          <p:nvPr/>
        </p:nvSpPr>
        <p:spPr>
          <a:xfrm>
            <a:off x="7668344" y="4797152"/>
            <a:ext cx="1296144" cy="461665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VIGILANCIA Y SEGUIMIENTO</a:t>
            </a:r>
          </a:p>
        </p:txBody>
      </p:sp>
      <p:sp>
        <p:nvSpPr>
          <p:cNvPr id="78" name="77 Rectángulo"/>
          <p:cNvSpPr/>
          <p:nvPr/>
        </p:nvSpPr>
        <p:spPr>
          <a:xfrm>
            <a:off x="4788024" y="4509120"/>
            <a:ext cx="1296144" cy="461665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TRATAMIENTO EMPIRICO</a:t>
            </a:r>
          </a:p>
        </p:txBody>
      </p:sp>
      <p:sp>
        <p:nvSpPr>
          <p:cNvPr id="79" name="78 Rectángulo"/>
          <p:cNvSpPr/>
          <p:nvPr/>
        </p:nvSpPr>
        <p:spPr>
          <a:xfrm>
            <a:off x="2483768" y="3861048"/>
            <a:ext cx="1656184" cy="646331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TERAPEÚTICA ANTIFÍMICA O ANTIMICROBIANA</a:t>
            </a:r>
          </a:p>
        </p:txBody>
      </p:sp>
      <p:cxnSp>
        <p:nvCxnSpPr>
          <p:cNvPr id="80" name="79 Conector recto de flecha"/>
          <p:cNvCxnSpPr/>
          <p:nvPr/>
        </p:nvCxnSpPr>
        <p:spPr>
          <a:xfrm flipH="1" flipV="1">
            <a:off x="4139952" y="4365104"/>
            <a:ext cx="648072" cy="360040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 flipH="1">
            <a:off x="3563888" y="4725144"/>
            <a:ext cx="1224136" cy="504056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5" name="84 Rectángulo"/>
          <p:cNvSpPr/>
          <p:nvPr/>
        </p:nvSpPr>
        <p:spPr>
          <a:xfrm>
            <a:off x="2339752" y="5013176"/>
            <a:ext cx="1224136" cy="461665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COLCHICINA</a:t>
            </a:r>
          </a:p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AINES</a:t>
            </a:r>
          </a:p>
        </p:txBody>
      </p:sp>
      <p:sp>
        <p:nvSpPr>
          <p:cNvPr id="86" name="85 Rectángulo"/>
          <p:cNvSpPr/>
          <p:nvPr/>
        </p:nvSpPr>
        <p:spPr>
          <a:xfrm>
            <a:off x="4067944" y="5733257"/>
            <a:ext cx="1944216" cy="276999"/>
          </a:xfrm>
          <a:prstGeom prst="rect">
            <a:avLst/>
          </a:prstGeom>
          <a:ln/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 smtClean="0">
                <a:ln w="900" cmpd="sng">
                  <a:solidFill>
                    <a:srgbClr val="838D9B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rgbClr val="D2610C">
                      <a:satMod val="175000"/>
                      <a:alpha val="40000"/>
                    </a:srgbClr>
                  </a:glow>
                </a:effectLst>
              </a:rPr>
              <a:t>CORTICOESTEROIDES</a:t>
            </a:r>
          </a:p>
        </p:txBody>
      </p:sp>
      <p:cxnSp>
        <p:nvCxnSpPr>
          <p:cNvPr id="87" name="86 Conector recto de flecha"/>
          <p:cNvCxnSpPr/>
          <p:nvPr/>
        </p:nvCxnSpPr>
        <p:spPr>
          <a:xfrm>
            <a:off x="3131840" y="5517232"/>
            <a:ext cx="936104" cy="360040"/>
          </a:xfrm>
          <a:prstGeom prst="straightConnector1">
            <a:avLst/>
          </a:prstGeom>
          <a:ln>
            <a:tailEnd type="arrow"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30712 -0.33055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16500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38594 -0.50741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-2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7" grpId="0" animBg="1"/>
      <p:bldP spid="17" grpId="1" animBg="1"/>
      <p:bldP spid="22" grpId="0" animBg="1"/>
      <p:bldP spid="22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7" grpId="0" animBg="1"/>
      <p:bldP spid="37" grpId="1" animBg="1"/>
      <p:bldP spid="47" grpId="0" animBg="1"/>
      <p:bldP spid="47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40" grpId="0" animBg="1"/>
      <p:bldP spid="62" grpId="0" animBg="1"/>
      <p:bldP spid="65" grpId="0" animBg="1"/>
      <p:bldP spid="66" grpId="0" animBg="1"/>
      <p:bldP spid="70" grpId="0" animBg="1"/>
      <p:bldP spid="77" grpId="0" animBg="1"/>
      <p:bldP spid="78" grpId="0" animBg="1"/>
      <p:bldP spid="79" grpId="0" animBg="1"/>
      <p:bldP spid="85" grpId="0" animBg="1"/>
      <p:bldP spid="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FOD EN PACIENTES CON HIV: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Infecciones Oportunistas:</a:t>
            </a:r>
          </a:p>
          <a:p>
            <a:pPr lvl="1" algn="just"/>
            <a:r>
              <a:rPr lang="es-MX" dirty="0" smtClean="0"/>
              <a:t>Incidencia: Terapia antirretroviral, Conteo CD4, área geográfica y Prevalencia de infecciones endémicas. </a:t>
            </a:r>
          </a:p>
          <a:p>
            <a:pPr lvl="1" algn="just"/>
            <a:r>
              <a:rPr lang="es-MX" dirty="0" smtClean="0"/>
              <a:t>Tuberculosis Pulmonar o diseminada.</a:t>
            </a:r>
          </a:p>
          <a:p>
            <a:pPr lvl="1" algn="just"/>
            <a:r>
              <a:rPr lang="es-MX" dirty="0" err="1" smtClean="0"/>
              <a:t>Neumonia</a:t>
            </a:r>
            <a:r>
              <a:rPr lang="es-MX" dirty="0" smtClean="0"/>
              <a:t> por </a:t>
            </a:r>
            <a:r>
              <a:rPr lang="es-MX" i="1" u="sng" dirty="0" err="1" smtClean="0"/>
              <a:t>Neumocistis</a:t>
            </a:r>
            <a:r>
              <a:rPr lang="es-MX" i="1" u="sng" dirty="0" smtClean="0"/>
              <a:t> </a:t>
            </a:r>
            <a:r>
              <a:rPr lang="es-MX" i="1" u="sng" dirty="0" err="1" smtClean="0"/>
              <a:t>jirovecci</a:t>
            </a:r>
            <a:r>
              <a:rPr lang="es-MX" dirty="0" smtClean="0"/>
              <a:t> ó </a:t>
            </a:r>
            <a:r>
              <a:rPr lang="es-MX" i="1" u="sng" dirty="0" smtClean="0"/>
              <a:t>P. </a:t>
            </a:r>
            <a:r>
              <a:rPr lang="es-MX" i="1" u="sng" dirty="0" err="1" smtClean="0"/>
              <a:t>carinii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Citomegalovirus</a:t>
            </a:r>
            <a:r>
              <a:rPr lang="es-MX" dirty="0" smtClean="0"/>
              <a:t>: </a:t>
            </a:r>
            <a:r>
              <a:rPr lang="es-MX" dirty="0" err="1" smtClean="0"/>
              <a:t>coriorretinitis</a:t>
            </a:r>
            <a:r>
              <a:rPr lang="es-MX" dirty="0" smtClean="0"/>
              <a:t>. </a:t>
            </a:r>
          </a:p>
          <a:p>
            <a:pPr lvl="1" algn="just"/>
            <a:r>
              <a:rPr lang="es-MX" dirty="0" smtClean="0"/>
              <a:t>Mononucleosis Infecciosa: fiebre, rash y linfadenopatías. </a:t>
            </a:r>
          </a:p>
          <a:p>
            <a:pPr lvl="1" algn="just"/>
            <a:r>
              <a:rPr lang="es-MX" dirty="0" err="1" smtClean="0"/>
              <a:t>Criptococosis</a:t>
            </a:r>
            <a:r>
              <a:rPr lang="es-MX" dirty="0" smtClean="0"/>
              <a:t> concomitante con </a:t>
            </a:r>
            <a:r>
              <a:rPr lang="es-MX" dirty="0" err="1" smtClean="0"/>
              <a:t>Menigoencefalitis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smtClean="0"/>
              <a:t>Histoplasmosis (</a:t>
            </a:r>
            <a:r>
              <a:rPr lang="es-MX" i="1" u="sng" dirty="0" smtClean="0"/>
              <a:t>H. </a:t>
            </a:r>
            <a:r>
              <a:rPr lang="es-MX" i="1" u="sng" dirty="0" err="1" smtClean="0"/>
              <a:t>capsulatum</a:t>
            </a:r>
            <a:r>
              <a:rPr lang="es-MX" dirty="0" smtClean="0"/>
              <a:t>), </a:t>
            </a:r>
            <a:r>
              <a:rPr lang="es-MX" dirty="0" err="1" smtClean="0"/>
              <a:t>Coccidioidomicosis</a:t>
            </a:r>
            <a:r>
              <a:rPr lang="es-MX" dirty="0" smtClean="0"/>
              <a:t>, </a:t>
            </a:r>
            <a:r>
              <a:rPr lang="es-MX" dirty="0" err="1" smtClean="0"/>
              <a:t>Aspergilosis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Leishmaniasis</a:t>
            </a:r>
            <a:r>
              <a:rPr lang="es-MX" dirty="0" smtClean="0"/>
              <a:t> y Toxoplasmosis. </a:t>
            </a:r>
            <a:endParaRPr lang="es-MX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264696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FOD EN PACIENTES CON HIV: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25609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Neoplasias:</a:t>
            </a:r>
          </a:p>
          <a:p>
            <a:pPr lvl="1" algn="just"/>
            <a:r>
              <a:rPr lang="es-MX" dirty="0" smtClean="0"/>
              <a:t>Linfomas, NO </a:t>
            </a:r>
            <a:r>
              <a:rPr lang="es-MX" dirty="0" err="1" smtClean="0"/>
              <a:t>Hodking</a:t>
            </a:r>
            <a:r>
              <a:rPr lang="es-MX" dirty="0" smtClean="0"/>
              <a:t> en 4-7%.</a:t>
            </a:r>
          </a:p>
          <a:p>
            <a:pPr lvl="1" algn="just"/>
            <a:r>
              <a:rPr lang="es-MX" dirty="0" smtClean="0"/>
              <a:t>Linfoma cerebral Primario o Sarcoma de Kaposi.</a:t>
            </a:r>
          </a:p>
          <a:p>
            <a:pPr lvl="1" algn="just"/>
            <a:r>
              <a:rPr lang="es-MX" dirty="0" smtClean="0"/>
              <a:t>Carcinoma Broncogénico, Hepatoma.</a:t>
            </a:r>
          </a:p>
          <a:p>
            <a:pPr algn="just"/>
            <a:r>
              <a:rPr lang="es-MX" dirty="0" smtClean="0"/>
              <a:t>Fármacos:</a:t>
            </a:r>
          </a:p>
          <a:p>
            <a:pPr lvl="1" algn="just"/>
            <a:r>
              <a:rPr lang="es-MX" dirty="0" smtClean="0"/>
              <a:t>3-20%: rash maculo-</a:t>
            </a:r>
            <a:r>
              <a:rPr lang="es-MX" dirty="0" err="1" smtClean="0"/>
              <a:t>papular</a:t>
            </a:r>
            <a:r>
              <a:rPr lang="es-MX" dirty="0" smtClean="0"/>
              <a:t> y </a:t>
            </a:r>
            <a:r>
              <a:rPr lang="es-MX" dirty="0" err="1" smtClean="0"/>
              <a:t>prúrito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smtClean="0"/>
              <a:t>Antibióticos (TMP/SMX, beta-</a:t>
            </a:r>
            <a:r>
              <a:rPr lang="es-MX" dirty="0" err="1" smtClean="0"/>
              <a:t>lactámicos</a:t>
            </a:r>
            <a:r>
              <a:rPr lang="es-MX" dirty="0" smtClean="0"/>
              <a:t>, Sulfonamidas).</a:t>
            </a:r>
          </a:p>
          <a:p>
            <a:pPr lvl="1" algn="just"/>
            <a:r>
              <a:rPr lang="es-MX" dirty="0" smtClean="0"/>
              <a:t>Diuréticos, AINE´s, Síndrome de reconstitución inflamatoria por terapia antirretroviral.</a:t>
            </a:r>
            <a:endParaRPr lang="es-MX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264696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FOD EN POSTRANSPLANTE DE ORGANOS SOLIDOS: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Basado en 4 factores mayores:</a:t>
            </a:r>
          </a:p>
          <a:p>
            <a:pPr lvl="1" algn="just"/>
            <a:r>
              <a:rPr lang="es-MX" dirty="0" smtClean="0"/>
              <a:t>Grado y Duración de la inmunosupresión. </a:t>
            </a:r>
          </a:p>
          <a:p>
            <a:pPr lvl="1" algn="just"/>
            <a:r>
              <a:rPr lang="es-MX" dirty="0" smtClean="0"/>
              <a:t>Reciente/remoto exposición epidemiológica.</a:t>
            </a:r>
          </a:p>
          <a:p>
            <a:pPr lvl="1" algn="just"/>
            <a:r>
              <a:rPr lang="es-MX" dirty="0" smtClean="0"/>
              <a:t>Estado de Inmunosupresión, biomarcadores específicos, conteo de CD4.</a:t>
            </a:r>
          </a:p>
          <a:p>
            <a:pPr lvl="1" algn="just"/>
            <a:r>
              <a:rPr lang="es-MX" dirty="0" smtClean="0"/>
              <a:t>Magnitud y tipo de terapia de inmunosupresión, falla renal, diabetes, neutropenia asociada e infección en </a:t>
            </a:r>
            <a:r>
              <a:rPr lang="es-MX" dirty="0" err="1" smtClean="0"/>
              <a:t>inmunosuprimidos</a:t>
            </a:r>
            <a:r>
              <a:rPr lang="es-MX" dirty="0" smtClean="0"/>
              <a:t> (CMV, VEB,  HIV)</a:t>
            </a:r>
          </a:p>
          <a:p>
            <a:pPr lvl="1" algn="just"/>
            <a:r>
              <a:rPr lang="es-MX" dirty="0" smtClean="0"/>
              <a:t>Aparece en los 1-6 meses o &gt;6 meses.</a:t>
            </a:r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264696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FOD EN POSTRANSPLANTE DE ORGANOS SOLIDOS: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Síntomas clínicos:</a:t>
            </a:r>
          </a:p>
          <a:p>
            <a:pPr lvl="1" algn="just"/>
            <a:r>
              <a:rPr lang="es-MX" dirty="0" smtClean="0"/>
              <a:t>Meningitis subaguda o crónica: Tuberculosis, </a:t>
            </a:r>
            <a:r>
              <a:rPr lang="es-MX" dirty="0" err="1" smtClean="0"/>
              <a:t>criptococosis</a:t>
            </a:r>
            <a:r>
              <a:rPr lang="es-MX" dirty="0" smtClean="0"/>
              <a:t>, </a:t>
            </a:r>
            <a:r>
              <a:rPr lang="es-MX" dirty="0" err="1" smtClean="0"/>
              <a:t>nocardiosis</a:t>
            </a:r>
            <a:r>
              <a:rPr lang="es-MX" dirty="0" smtClean="0"/>
              <a:t>, toxoplasmosis, </a:t>
            </a:r>
            <a:r>
              <a:rPr lang="es-MX" dirty="0" err="1" smtClean="0"/>
              <a:t>aspergillosis</a:t>
            </a:r>
            <a:r>
              <a:rPr lang="es-MX" dirty="0" smtClean="0"/>
              <a:t> o linfoma.</a:t>
            </a:r>
          </a:p>
          <a:p>
            <a:pPr lvl="1" algn="just"/>
            <a:r>
              <a:rPr lang="es-MX" dirty="0" err="1" smtClean="0"/>
              <a:t>Menigoencefalitis</a:t>
            </a:r>
            <a:r>
              <a:rPr lang="es-MX" dirty="0" smtClean="0"/>
              <a:t>: CMV, VVZ, Virus </a:t>
            </a:r>
            <a:r>
              <a:rPr lang="es-MX" smtClean="0"/>
              <a:t>del oeste del Nilo).</a:t>
            </a:r>
            <a:endParaRPr lang="es-MX" dirty="0" smtClean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264696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CLASIFICACIÓN: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1961 </a:t>
            </a:r>
            <a:r>
              <a:rPr lang="es-MX" dirty="0" err="1" smtClean="0"/>
              <a:t>Petersdorf</a:t>
            </a:r>
            <a:r>
              <a:rPr lang="es-MX" dirty="0" smtClean="0"/>
              <a:t> y </a:t>
            </a:r>
            <a:r>
              <a:rPr lang="es-MX" dirty="0" err="1" smtClean="0"/>
              <a:t>Beenson</a:t>
            </a:r>
            <a:r>
              <a:rPr lang="es-MX" dirty="0" smtClean="0"/>
              <a:t>:</a:t>
            </a:r>
          </a:p>
          <a:p>
            <a:pPr lvl="1" algn="just"/>
            <a:r>
              <a:rPr lang="es-MX" dirty="0" smtClean="0"/>
              <a:t>TEMPERATURA &gt;38.3ºC  (101º F) EN VARIAS OCASIONES.</a:t>
            </a:r>
          </a:p>
          <a:p>
            <a:pPr lvl="1" algn="just"/>
            <a:r>
              <a:rPr lang="es-MX" dirty="0" smtClean="0"/>
              <a:t>FIEBRE CON DURACIÓN &gt;3 SEMANAS.</a:t>
            </a:r>
          </a:p>
          <a:p>
            <a:pPr lvl="1" algn="just"/>
            <a:r>
              <a:rPr lang="es-MX" dirty="0" smtClean="0"/>
              <a:t>SIN DIAGNÓSTICO ALGUNO A PESAR DE QUE EL PACIENTE SE HA ESTUDIADO Y PERMANECIDO HOSPITALIZADO, DURANTE UNA SEMANA.</a:t>
            </a:r>
          </a:p>
          <a:p>
            <a:pPr algn="just"/>
            <a:r>
              <a:rPr lang="es-MX" dirty="0" err="1" smtClean="0"/>
              <a:t>Durak</a:t>
            </a:r>
            <a:r>
              <a:rPr lang="es-MX" dirty="0" smtClean="0"/>
              <a:t> y </a:t>
            </a:r>
            <a:r>
              <a:rPr lang="es-MX" dirty="0" err="1" smtClean="0"/>
              <a:t>Sreet</a:t>
            </a:r>
            <a:r>
              <a:rPr lang="es-MX" dirty="0" smtClean="0"/>
              <a:t>, Sistema clasificación: </a:t>
            </a:r>
          </a:p>
          <a:p>
            <a:pPr lvl="1" algn="just"/>
            <a:r>
              <a:rPr lang="es-MX" dirty="0" smtClean="0"/>
              <a:t>1.- FUO clásica.</a:t>
            </a:r>
          </a:p>
          <a:p>
            <a:pPr lvl="1" algn="just"/>
            <a:r>
              <a:rPr lang="es-MX" dirty="0" smtClean="0"/>
              <a:t>2.- FUO nosocomial.</a:t>
            </a:r>
          </a:p>
          <a:p>
            <a:pPr lvl="1" algn="just"/>
            <a:r>
              <a:rPr lang="es-MX" dirty="0" smtClean="0"/>
              <a:t>3.- FUO  </a:t>
            </a:r>
            <a:r>
              <a:rPr lang="es-MX" dirty="0" err="1" smtClean="0"/>
              <a:t>neutropénica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smtClean="0"/>
              <a:t>4.- FUO acompaña a </a:t>
            </a:r>
            <a:r>
              <a:rPr lang="es-MX" dirty="0" err="1" smtClean="0"/>
              <a:t>infeccion</a:t>
            </a:r>
            <a:r>
              <a:rPr lang="es-MX" dirty="0" smtClean="0"/>
              <a:t> por HIV. </a:t>
            </a:r>
          </a:p>
          <a:p>
            <a:endParaRPr lang="es-MX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23528" y="6264696"/>
            <a:ext cx="8568952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Fauci</a:t>
            </a:r>
            <a:r>
              <a:rPr lang="es-MX" sz="1800" dirty="0" smtClean="0"/>
              <a:t>,  </a:t>
            </a:r>
            <a:r>
              <a:rPr lang="es-MX" sz="1800" dirty="0" err="1" smtClean="0"/>
              <a:t>Braunwald</a:t>
            </a:r>
            <a:r>
              <a:rPr lang="es-MX" sz="1800" dirty="0" smtClean="0"/>
              <a:t>, </a:t>
            </a:r>
            <a:r>
              <a:rPr lang="es-MX" sz="1800" dirty="0" err="1" smtClean="0"/>
              <a:t>Kasper</a:t>
            </a:r>
            <a:r>
              <a:rPr lang="es-MX" sz="1800" dirty="0" smtClean="0"/>
              <a:t>, </a:t>
            </a:r>
            <a:r>
              <a:rPr lang="es-MX" sz="1800" dirty="0" err="1" smtClean="0"/>
              <a:t>Hauser</a:t>
            </a:r>
            <a:r>
              <a:rPr lang="es-MX" sz="1800" dirty="0" smtClean="0"/>
              <a:t>, Longo, </a:t>
            </a:r>
            <a:r>
              <a:rPr lang="es-MX" sz="1800" dirty="0" err="1" smtClean="0"/>
              <a:t>Jameson</a:t>
            </a:r>
            <a:r>
              <a:rPr lang="es-MX" sz="1800" dirty="0" smtClean="0"/>
              <a:t>, </a:t>
            </a:r>
            <a:r>
              <a:rPr lang="es-MX" sz="1800" dirty="0" err="1" smtClean="0"/>
              <a:t>Loscalzo</a:t>
            </a:r>
            <a:r>
              <a:rPr lang="es-MX" sz="1800" dirty="0" smtClean="0"/>
              <a:t>; “Harrison: </a:t>
            </a:r>
            <a:r>
              <a:rPr lang="es-MX" sz="1800" dirty="0" err="1" smtClean="0"/>
              <a:t>Principles</a:t>
            </a:r>
            <a:r>
              <a:rPr lang="es-MX" sz="1800" dirty="0" smtClean="0"/>
              <a:t> of </a:t>
            </a:r>
            <a:r>
              <a:rPr lang="es-MX" sz="1800" dirty="0" err="1" smtClean="0"/>
              <a:t>Internal</a:t>
            </a:r>
            <a:r>
              <a:rPr lang="es-MX" sz="1800" dirty="0" smtClean="0"/>
              <a:t> Medicine”, 19º </a:t>
            </a:r>
            <a:r>
              <a:rPr lang="es-MX" sz="1800" dirty="0" err="1" smtClean="0"/>
              <a:t>Edititon</a:t>
            </a:r>
            <a:r>
              <a:rPr lang="es-MX" sz="1800" dirty="0" smtClean="0"/>
              <a:t>, Mc </a:t>
            </a:r>
            <a:r>
              <a:rPr lang="es-MX" sz="1800" dirty="0" err="1" smtClean="0"/>
              <a:t>Graw</a:t>
            </a:r>
            <a:r>
              <a:rPr lang="es-MX" sz="1800" dirty="0" smtClean="0"/>
              <a:t> Hill </a:t>
            </a:r>
            <a:r>
              <a:rPr lang="es-MX" sz="1800" dirty="0" err="1" smtClean="0"/>
              <a:t>Editory</a:t>
            </a:r>
            <a:r>
              <a:rPr lang="es-MX" sz="1800" dirty="0" smtClean="0"/>
              <a:t>, </a:t>
            </a:r>
            <a:r>
              <a:rPr lang="es-MX" sz="1800" dirty="0" err="1" smtClean="0"/>
              <a:t>Volume</a:t>
            </a:r>
            <a:r>
              <a:rPr lang="es-MX" sz="1800" dirty="0" smtClean="0"/>
              <a:t> I.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FOD. CLASICA: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4848" y="1611703"/>
            <a:ext cx="8229600" cy="4625609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Fiebre &gt;38.3º C (101º F) por &gt;3 semanas y que no se ha llegado a NINGUN diagnóstico a pesar de estar hospitalizado.</a:t>
            </a:r>
          </a:p>
          <a:p>
            <a:pPr algn="just"/>
            <a:r>
              <a:rPr lang="es-MX" dirty="0" smtClean="0"/>
              <a:t>CATEGORIAS:</a:t>
            </a:r>
          </a:p>
          <a:p>
            <a:pPr algn="just"/>
            <a:r>
              <a:rPr lang="es-MX" dirty="0" smtClean="0"/>
              <a:t>A).- Infecciosas.</a:t>
            </a:r>
          </a:p>
          <a:p>
            <a:pPr algn="just"/>
            <a:r>
              <a:rPr lang="es-MX" dirty="0" smtClean="0"/>
              <a:t>B).- Malignas/Neoplasias.</a:t>
            </a:r>
          </a:p>
          <a:p>
            <a:pPr algn="just"/>
            <a:r>
              <a:rPr lang="es-MX" dirty="0" smtClean="0"/>
              <a:t>C).- Reumáticas/Inflamatorias.</a:t>
            </a:r>
          </a:p>
          <a:p>
            <a:pPr algn="just"/>
            <a:r>
              <a:rPr lang="es-MX" dirty="0" smtClean="0"/>
              <a:t>D).- Trastornos misceláneos.  </a:t>
            </a:r>
          </a:p>
          <a:p>
            <a:pPr algn="just"/>
            <a:r>
              <a:rPr lang="es-MX" dirty="0" smtClean="0"/>
              <a:t>Considera: infección HIV, </a:t>
            </a:r>
            <a:r>
              <a:rPr lang="es-MX" dirty="0" err="1" smtClean="0"/>
              <a:t>Postransplante</a:t>
            </a:r>
            <a:r>
              <a:rPr lang="es-MX" dirty="0" smtClean="0"/>
              <a:t> órganos sólidos, viajeros. </a:t>
            </a:r>
            <a:endParaRPr lang="es-MX" dirty="0"/>
          </a:p>
        </p:txBody>
      </p:sp>
      <p:sp>
        <p:nvSpPr>
          <p:cNvPr id="7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-72008" y="2427704"/>
          <a:ext cx="9324528" cy="3017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043608"/>
                <a:gridCol w="864096"/>
                <a:gridCol w="720080"/>
                <a:gridCol w="1008112"/>
                <a:gridCol w="1152128"/>
                <a:gridCol w="1944216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AUTORES</a:t>
                      </a:r>
                      <a:r>
                        <a:rPr lang="es-MX" sz="1200" b="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PERIODO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No. DE </a:t>
                      </a:r>
                    </a:p>
                    <a:p>
                      <a:pPr algn="ctr"/>
                      <a:r>
                        <a:rPr lang="es-MX" sz="1200" b="0" dirty="0" smtClean="0"/>
                        <a:t>CASOS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INFECCION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NEOPLASIAS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ENF. INFLAMATORIOAS</a:t>
                      </a:r>
                      <a:r>
                        <a:rPr lang="es-MX" sz="1200" b="0" baseline="0" dirty="0" smtClean="0"/>
                        <a:t> </a:t>
                      </a:r>
                    </a:p>
                    <a:p>
                      <a:pPr algn="ctr"/>
                      <a:r>
                        <a:rPr lang="es-MX" sz="1200" b="0" baseline="0" dirty="0" smtClean="0"/>
                        <a:t>NO INFECCIOSAS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DIVERSAS </a:t>
                      </a:r>
                    </a:p>
                    <a:p>
                      <a:pPr algn="ctr"/>
                      <a:r>
                        <a:rPr lang="es-MX" sz="1200" b="0" dirty="0" smtClean="0"/>
                        <a:t>CAUSAS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CAUSAS NO </a:t>
                      </a:r>
                    </a:p>
                    <a:p>
                      <a:pPr algn="ctr"/>
                      <a:r>
                        <a:rPr lang="es-MX" sz="1200" b="0" dirty="0" smtClean="0"/>
                        <a:t>DAGNOSTICADAS</a:t>
                      </a:r>
                      <a:endParaRPr lang="es-MX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err="1" smtClean="0"/>
                        <a:t>Petersdorf</a:t>
                      </a:r>
                      <a:r>
                        <a:rPr lang="es-MX" sz="1200" b="0" baseline="0" dirty="0" smtClean="0"/>
                        <a:t> </a:t>
                      </a:r>
                    </a:p>
                    <a:p>
                      <a:pPr algn="ctr"/>
                      <a:r>
                        <a:rPr lang="es-MX" sz="1200" b="0" baseline="0" dirty="0" err="1" smtClean="0"/>
                        <a:t>Beenson</a:t>
                      </a:r>
                      <a:r>
                        <a:rPr lang="es-MX" sz="1200" b="0" baseline="0" dirty="0" smtClean="0"/>
                        <a:t> </a:t>
                      </a:r>
                    </a:p>
                    <a:p>
                      <a:pPr algn="ctr"/>
                      <a:r>
                        <a:rPr lang="es-MX" sz="1200" b="0" baseline="0" dirty="0" smtClean="0"/>
                        <a:t>(1961)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1952-1957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100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36%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7%</a:t>
                      </a:r>
                      <a:endParaRPr lang="es-MX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err="1" smtClean="0"/>
                        <a:t>Larson</a:t>
                      </a:r>
                      <a:r>
                        <a:rPr lang="es-MX" sz="1200" b="0" dirty="0" smtClean="0"/>
                        <a:t> y </a:t>
                      </a:r>
                      <a:r>
                        <a:rPr lang="es-MX" sz="1200" b="0" dirty="0" err="1" smtClean="0"/>
                        <a:t>Featherstone</a:t>
                      </a:r>
                      <a:endParaRPr lang="es-MX" sz="1200" b="0" dirty="0" smtClean="0"/>
                    </a:p>
                    <a:p>
                      <a:pPr algn="ctr"/>
                      <a:r>
                        <a:rPr lang="es-MX" sz="1200" b="0" dirty="0" smtClean="0"/>
                        <a:t>(1982)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1970-1980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105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30%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31%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16%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11%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12%</a:t>
                      </a:r>
                      <a:endParaRPr lang="es-MX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err="1" smtClean="0"/>
                        <a:t>Knockaert</a:t>
                      </a:r>
                      <a:r>
                        <a:rPr lang="es-MX" sz="1200" b="0" dirty="0" smtClean="0"/>
                        <a:t> y </a:t>
                      </a:r>
                      <a:r>
                        <a:rPr lang="es-MX" sz="1200" b="0" dirty="0" err="1" smtClean="0"/>
                        <a:t>Vanneste</a:t>
                      </a:r>
                      <a:r>
                        <a:rPr lang="es-MX" sz="1200" b="0" dirty="0" smtClean="0"/>
                        <a:t> </a:t>
                      </a:r>
                    </a:p>
                    <a:p>
                      <a:pPr algn="ctr"/>
                      <a:r>
                        <a:rPr lang="es-MX" sz="1200" b="0" dirty="0" smtClean="0"/>
                        <a:t>(1992)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1980-1989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199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22.5%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7%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23%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21.5%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25.5%</a:t>
                      </a:r>
                      <a:endParaRPr lang="es-MX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De </a:t>
                      </a:r>
                      <a:r>
                        <a:rPr lang="es-MX" sz="1200" b="0" dirty="0" err="1" smtClean="0"/>
                        <a:t>Klejin</a:t>
                      </a:r>
                      <a:r>
                        <a:rPr lang="es-MX" sz="1200" b="0" baseline="0" dirty="0" smtClean="0"/>
                        <a:t> </a:t>
                      </a:r>
                    </a:p>
                    <a:p>
                      <a:pPr algn="ctr"/>
                      <a:r>
                        <a:rPr lang="es-MX" sz="1200" b="0" baseline="0" dirty="0" smtClean="0"/>
                        <a:t>et al.</a:t>
                      </a:r>
                    </a:p>
                    <a:p>
                      <a:pPr algn="ctr"/>
                      <a:r>
                        <a:rPr lang="es-MX" sz="1200" b="0" baseline="0" dirty="0" smtClean="0"/>
                        <a:t>(1997)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1992-1997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167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26%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12.5%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24%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8%</a:t>
                      </a:r>
                      <a:endParaRPr lang="es-MX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/>
                        <a:t>30%</a:t>
                      </a:r>
                      <a:endParaRPr lang="es-MX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79512" y="5805264"/>
            <a:ext cx="8568952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Fauci</a:t>
            </a:r>
            <a:r>
              <a:rPr lang="es-MX" sz="1800" dirty="0" smtClean="0"/>
              <a:t>,  </a:t>
            </a:r>
            <a:r>
              <a:rPr lang="es-MX" sz="1800" dirty="0" err="1" smtClean="0"/>
              <a:t>Braunwald</a:t>
            </a:r>
            <a:r>
              <a:rPr lang="es-MX" sz="1800" dirty="0" smtClean="0"/>
              <a:t>, </a:t>
            </a:r>
            <a:r>
              <a:rPr lang="es-MX" sz="1800" dirty="0" err="1" smtClean="0"/>
              <a:t>Kasper</a:t>
            </a:r>
            <a:r>
              <a:rPr lang="es-MX" sz="1800" dirty="0" smtClean="0"/>
              <a:t>, </a:t>
            </a:r>
            <a:r>
              <a:rPr lang="es-MX" sz="1800" dirty="0" err="1" smtClean="0"/>
              <a:t>Hauser</a:t>
            </a:r>
            <a:r>
              <a:rPr lang="es-MX" sz="1800" dirty="0" smtClean="0"/>
              <a:t>, Longo, </a:t>
            </a:r>
            <a:r>
              <a:rPr lang="es-MX" sz="1800" dirty="0" err="1" smtClean="0"/>
              <a:t>Jameson</a:t>
            </a:r>
            <a:r>
              <a:rPr lang="es-MX" sz="1800" dirty="0" smtClean="0"/>
              <a:t>, </a:t>
            </a:r>
            <a:r>
              <a:rPr lang="es-MX" sz="1800" dirty="0" err="1" smtClean="0"/>
              <a:t>Loscalzo</a:t>
            </a:r>
            <a:r>
              <a:rPr lang="es-MX" sz="1800" dirty="0" smtClean="0"/>
              <a:t>; “Harrison: </a:t>
            </a:r>
            <a:r>
              <a:rPr lang="es-MX" sz="1800" dirty="0" err="1" smtClean="0"/>
              <a:t>Principles</a:t>
            </a:r>
            <a:r>
              <a:rPr lang="es-MX" sz="1800" dirty="0" smtClean="0"/>
              <a:t> of </a:t>
            </a:r>
            <a:r>
              <a:rPr lang="es-MX" sz="1800" dirty="0" err="1" smtClean="0"/>
              <a:t>Internal</a:t>
            </a:r>
            <a:r>
              <a:rPr lang="es-MX" sz="1800" dirty="0" smtClean="0"/>
              <a:t> Medicine”, 19º </a:t>
            </a:r>
            <a:r>
              <a:rPr lang="es-MX" sz="1800" dirty="0" err="1" smtClean="0"/>
              <a:t>Edititon</a:t>
            </a:r>
            <a:r>
              <a:rPr lang="es-MX" sz="1800" dirty="0" smtClean="0"/>
              <a:t>, Mc </a:t>
            </a:r>
            <a:r>
              <a:rPr lang="es-MX" sz="1800" dirty="0" err="1" smtClean="0"/>
              <a:t>Graw</a:t>
            </a:r>
            <a:r>
              <a:rPr lang="es-MX" sz="1800" dirty="0" smtClean="0"/>
              <a:t> Hill </a:t>
            </a:r>
            <a:r>
              <a:rPr lang="es-MX" sz="1800" dirty="0" err="1" smtClean="0"/>
              <a:t>Editory</a:t>
            </a:r>
            <a:r>
              <a:rPr lang="es-MX" sz="1800" dirty="0" smtClean="0"/>
              <a:t>, </a:t>
            </a:r>
            <a:r>
              <a:rPr lang="es-MX" sz="1800" dirty="0" err="1" smtClean="0"/>
              <a:t>Volume</a:t>
            </a:r>
            <a:r>
              <a:rPr lang="es-MX" sz="1800" dirty="0" smtClean="0"/>
              <a:t> I.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252728"/>
          </a:xfrm>
        </p:spPr>
        <p:txBody>
          <a:bodyPr/>
          <a:lstStyle/>
          <a:p>
            <a:r>
              <a:rPr lang="es-MX" dirty="0" smtClean="0"/>
              <a:t>FOD. CLASICA:</a:t>
            </a:r>
            <a:endParaRPr lang="es-MX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2204864"/>
          <a:ext cx="817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355"/>
                <a:gridCol w="1600518"/>
                <a:gridCol w="1937087"/>
                <a:gridCol w="2683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CAUSA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FRECUENTE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POCO FRECUENTE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INFRECUENTE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NEOPLASIAS</a:t>
                      </a:r>
                    </a:p>
                    <a:p>
                      <a:pPr algn="ctr"/>
                      <a:r>
                        <a:rPr lang="es-MX" b="0" dirty="0" smtClean="0"/>
                        <a:t>ENFERMEDADES</a:t>
                      </a:r>
                      <a:r>
                        <a:rPr lang="es-MX" b="0" baseline="0" dirty="0" smtClean="0"/>
                        <a:t> </a:t>
                      </a:r>
                    </a:p>
                    <a:p>
                      <a:pPr algn="ctr"/>
                      <a:r>
                        <a:rPr lang="es-MX" b="0" baseline="0" dirty="0" smtClean="0"/>
                        <a:t>MALIGNAS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Linfoma</a:t>
                      </a:r>
                      <a:r>
                        <a:rPr lang="es-MX" b="0" baseline="0" dirty="0" smtClean="0"/>
                        <a:t> </a:t>
                      </a:r>
                    </a:p>
                    <a:p>
                      <a:pPr algn="ctr"/>
                      <a:r>
                        <a:rPr lang="es-MX" b="0" baseline="0" dirty="0" smtClean="0"/>
                        <a:t>Hipernefroma </a:t>
                      </a:r>
                    </a:p>
                    <a:p>
                      <a:pPr algn="ctr"/>
                      <a:r>
                        <a:rPr lang="es-MX" b="0" baseline="0" dirty="0" smtClean="0"/>
                        <a:t>Carcinoma de </a:t>
                      </a:r>
                    </a:p>
                    <a:p>
                      <a:pPr algn="ctr"/>
                      <a:r>
                        <a:rPr lang="es-MX" b="0" baseline="0" dirty="0" smtClean="0"/>
                        <a:t>células renales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Pre-leucemia</a:t>
                      </a:r>
                      <a:r>
                        <a:rPr lang="es-MX" b="0" baseline="0" dirty="0" smtClean="0"/>
                        <a:t> (LMA)</a:t>
                      </a:r>
                    </a:p>
                    <a:p>
                      <a:pPr algn="ctr"/>
                      <a:r>
                        <a:rPr lang="es-MX" b="0" baseline="0" dirty="0" err="1" smtClean="0"/>
                        <a:t>Sindromes</a:t>
                      </a:r>
                      <a:r>
                        <a:rPr lang="es-MX" b="0" baseline="0" dirty="0" smtClean="0"/>
                        <a:t> </a:t>
                      </a:r>
                      <a:r>
                        <a:rPr lang="es-MX" b="0" baseline="0" dirty="0" err="1" smtClean="0"/>
                        <a:t>Mielo-proliferativos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err="1" smtClean="0"/>
                        <a:t>Mixoma</a:t>
                      </a:r>
                      <a:r>
                        <a:rPr lang="es-MX" b="0" baseline="0" dirty="0" smtClean="0"/>
                        <a:t> atrial</a:t>
                      </a:r>
                    </a:p>
                    <a:p>
                      <a:pPr algn="ctr"/>
                      <a:r>
                        <a:rPr lang="es-MX" b="0" baseline="0" dirty="0" smtClean="0"/>
                        <a:t>Mieloma múltiple</a:t>
                      </a:r>
                    </a:p>
                    <a:p>
                      <a:pPr algn="ctr"/>
                      <a:r>
                        <a:rPr lang="es-MX" b="0" baseline="0" dirty="0" smtClean="0"/>
                        <a:t>Carcinoma de colon</a:t>
                      </a:r>
                    </a:p>
                    <a:p>
                      <a:pPr algn="ctr"/>
                      <a:r>
                        <a:rPr lang="es-MX" b="0" baseline="0" dirty="0" smtClean="0"/>
                        <a:t>Carcinoma de páncreas</a:t>
                      </a:r>
                    </a:p>
                    <a:p>
                      <a:pPr algn="ctr"/>
                      <a:r>
                        <a:rPr lang="es-MX" b="0" baseline="0" dirty="0" smtClean="0"/>
                        <a:t>Carcinoma </a:t>
                      </a:r>
                      <a:r>
                        <a:rPr lang="es-MX" b="0" baseline="0" dirty="0" err="1" smtClean="0"/>
                        <a:t>Hepatocelular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smtClean="0"/>
                        <a:t>Metástasis en SNC</a:t>
                      </a:r>
                    </a:p>
                    <a:p>
                      <a:pPr algn="ctr"/>
                      <a:r>
                        <a:rPr lang="es-MX" b="0" baseline="0" dirty="0" smtClean="0"/>
                        <a:t>Metástasis Hepáticas</a:t>
                      </a:r>
                    </a:p>
                    <a:p>
                      <a:pPr algn="ctr"/>
                      <a:r>
                        <a:rPr lang="es-MX" b="0" dirty="0" err="1" smtClean="0"/>
                        <a:t>Mastocitosis</a:t>
                      </a:r>
                      <a:r>
                        <a:rPr lang="es-MX" b="0" dirty="0" smtClean="0"/>
                        <a:t> sistémica</a:t>
                      </a:r>
                      <a:endParaRPr lang="es-MX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FOD. CLASICA – NEOPLASIAS: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INTERROGATORIO: </a:t>
            </a:r>
          </a:p>
          <a:p>
            <a:pPr lvl="1" algn="just"/>
            <a:r>
              <a:rPr lang="es-MX" dirty="0" smtClean="0"/>
              <a:t>Pérdida de peso (1 Kg por semana) asociado a anorexia. </a:t>
            </a:r>
          </a:p>
          <a:p>
            <a:pPr lvl="1" algn="just"/>
            <a:r>
              <a:rPr lang="es-MX" dirty="0" smtClean="0"/>
              <a:t>Prurito posterior a un baño caliente. </a:t>
            </a:r>
          </a:p>
          <a:p>
            <a:pPr lvl="1" algn="just"/>
            <a:r>
              <a:rPr lang="es-MX" dirty="0" smtClean="0"/>
              <a:t>Historia de adenopatía refractaria al tratamiento. </a:t>
            </a:r>
          </a:p>
          <a:p>
            <a:pPr algn="just"/>
            <a:r>
              <a:rPr lang="es-MX" dirty="0" smtClean="0"/>
              <a:t>EXPLORACION FISICA: </a:t>
            </a:r>
          </a:p>
          <a:p>
            <a:pPr lvl="1" algn="just"/>
            <a:r>
              <a:rPr lang="es-MX" dirty="0" smtClean="0"/>
              <a:t>Escalofríos y fiebre. </a:t>
            </a:r>
          </a:p>
          <a:p>
            <a:pPr lvl="1" algn="just"/>
            <a:r>
              <a:rPr lang="es-MX" dirty="0" smtClean="0"/>
              <a:t>Bradicardia relativa. </a:t>
            </a:r>
          </a:p>
          <a:p>
            <a:pPr lvl="1" algn="just"/>
            <a:r>
              <a:rPr lang="es-MX" dirty="0" smtClean="0"/>
              <a:t>Manchas de </a:t>
            </a:r>
            <a:r>
              <a:rPr lang="es-MX" dirty="0" err="1" smtClean="0"/>
              <a:t>Roth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smtClean="0"/>
              <a:t>Hemorragia retiniana. </a:t>
            </a:r>
          </a:p>
          <a:p>
            <a:pPr lvl="1" algn="just"/>
            <a:r>
              <a:rPr lang="es-MX" dirty="0" smtClean="0"/>
              <a:t>Soplo con cultivos negativos. </a:t>
            </a:r>
          </a:p>
          <a:p>
            <a:pPr lvl="1" algn="just"/>
            <a:r>
              <a:rPr lang="es-MX" dirty="0" smtClean="0"/>
              <a:t>Hipersensibilidad esternal. </a:t>
            </a:r>
          </a:p>
          <a:p>
            <a:pPr lvl="1" algn="just"/>
            <a:r>
              <a:rPr lang="es-MX" dirty="0" smtClean="0"/>
              <a:t>Hepatomegalia aislada o con esplenomegalia.</a:t>
            </a:r>
          </a:p>
          <a:p>
            <a:endParaRPr lang="es-MX" dirty="0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252728"/>
          </a:xfrm>
        </p:spPr>
        <p:txBody>
          <a:bodyPr/>
          <a:lstStyle/>
          <a:p>
            <a:r>
              <a:rPr lang="es-MX" dirty="0" smtClean="0"/>
              <a:t>FOD. CLASICA:</a:t>
            </a:r>
            <a:endParaRPr lang="es-MX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7504" y="1150456"/>
          <a:ext cx="8904505" cy="4942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51355"/>
                <a:gridCol w="1451829"/>
                <a:gridCol w="2736304"/>
                <a:gridCol w="27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CAUSA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FRECUENTE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POCO FRECUENTE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INFRECUENTE</a:t>
                      </a:r>
                      <a:endParaRPr lang="es-MX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ENFERMEDADES</a:t>
                      </a:r>
                      <a:r>
                        <a:rPr lang="es-MX" sz="1400" b="0" baseline="0" dirty="0" smtClean="0"/>
                        <a:t> 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INFECCIOSAS</a:t>
                      </a:r>
                      <a:endParaRPr lang="es-MX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Tuberculosis Miliar</a:t>
                      </a:r>
                    </a:p>
                    <a:p>
                      <a:pPr algn="ctr"/>
                      <a:r>
                        <a:rPr lang="es-MX" sz="1400" b="0" dirty="0" smtClean="0"/>
                        <a:t>Brucelosis</a:t>
                      </a:r>
                    </a:p>
                    <a:p>
                      <a:pPr algn="ctr"/>
                      <a:r>
                        <a:rPr lang="es-MX" sz="1400" b="0" dirty="0" smtClean="0"/>
                        <a:t>Fiebre</a:t>
                      </a:r>
                      <a:r>
                        <a:rPr lang="es-MX" sz="1400" b="0" baseline="0" dirty="0" smtClean="0"/>
                        <a:t> Q</a:t>
                      </a:r>
                      <a:endParaRPr lang="es-MX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Abscesos </a:t>
                      </a:r>
                      <a:r>
                        <a:rPr lang="es-MX" sz="1400" b="0" dirty="0" err="1" smtClean="0"/>
                        <a:t>intraabdominales</a:t>
                      </a:r>
                      <a:r>
                        <a:rPr lang="es-MX" sz="1400" b="0" dirty="0" smtClean="0"/>
                        <a:t> o </a:t>
                      </a:r>
                      <a:r>
                        <a:rPr lang="es-MX" sz="1400" b="0" dirty="0" err="1" smtClean="0"/>
                        <a:t>intrapélvicos</a:t>
                      </a:r>
                      <a:endParaRPr lang="es-MX" sz="1400" b="0" dirty="0" smtClean="0"/>
                    </a:p>
                    <a:p>
                      <a:pPr algn="ctr"/>
                      <a:r>
                        <a:rPr lang="es-MX" sz="1400" b="0" dirty="0" smtClean="0"/>
                        <a:t>Abscesos</a:t>
                      </a:r>
                      <a:r>
                        <a:rPr lang="es-MX" sz="1400" b="0" baseline="0" dirty="0" smtClean="0"/>
                        <a:t> </a:t>
                      </a:r>
                      <a:r>
                        <a:rPr lang="es-MX" sz="1400" b="0" baseline="0" dirty="0" err="1" smtClean="0"/>
                        <a:t>intrarrenales</a:t>
                      </a:r>
                      <a:r>
                        <a:rPr lang="es-MX" sz="1400" b="0" baseline="0" dirty="0" smtClean="0"/>
                        <a:t> o </a:t>
                      </a:r>
                      <a:r>
                        <a:rPr lang="es-MX" sz="1400" b="0" baseline="0" dirty="0" err="1" smtClean="0"/>
                        <a:t>perinéfricos</a:t>
                      </a:r>
                      <a:endParaRPr lang="es-MX" sz="1400" b="0" baseline="0" dirty="0" smtClean="0"/>
                    </a:p>
                    <a:p>
                      <a:pPr algn="ctr"/>
                      <a:r>
                        <a:rPr lang="es-MX" sz="1400" b="0" baseline="0" dirty="0" smtClean="0"/>
                        <a:t>Fiebre tifoidea o entérica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Toxoplasmosis 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Enfermedad por rasguño de gato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V. </a:t>
                      </a:r>
                      <a:r>
                        <a:rPr lang="es-MX" sz="1400" b="0" baseline="0" dirty="0" err="1" smtClean="0"/>
                        <a:t>Ebstein</a:t>
                      </a:r>
                      <a:r>
                        <a:rPr lang="es-MX" sz="1400" b="0" baseline="0" dirty="0" smtClean="0"/>
                        <a:t> </a:t>
                      </a:r>
                      <a:r>
                        <a:rPr lang="es-MX" sz="1400" b="0" baseline="0" dirty="0" err="1" smtClean="0"/>
                        <a:t>Berr</a:t>
                      </a:r>
                      <a:endParaRPr lang="es-MX" sz="1400" b="0" baseline="0" dirty="0" smtClean="0"/>
                    </a:p>
                    <a:p>
                      <a:pPr algn="ctr"/>
                      <a:r>
                        <a:rPr lang="es-MX" sz="1400" b="0" baseline="0" dirty="0" err="1" smtClean="0"/>
                        <a:t>Citomegalovirus</a:t>
                      </a:r>
                      <a:endParaRPr lang="es-MX" sz="1400" b="0" baseline="0" dirty="0" smtClean="0"/>
                    </a:p>
                    <a:p>
                      <a:pPr algn="ctr"/>
                      <a:r>
                        <a:rPr lang="es-MX" sz="1400" b="0" baseline="0" dirty="0" smtClean="0"/>
                        <a:t>Infección HIV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Tuberculosis </a:t>
                      </a:r>
                      <a:r>
                        <a:rPr lang="es-MX" sz="1400" b="0" baseline="0" dirty="0" err="1" smtClean="0"/>
                        <a:t>extrapulmonar</a:t>
                      </a:r>
                      <a:r>
                        <a:rPr lang="es-MX" sz="1400" b="0" baseline="0" dirty="0" smtClean="0"/>
                        <a:t> (renal, SNC)</a:t>
                      </a:r>
                      <a:endParaRPr lang="es-MX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Endocarditis bacteriana subaguda</a:t>
                      </a:r>
                    </a:p>
                    <a:p>
                      <a:pPr algn="ctr"/>
                      <a:r>
                        <a:rPr lang="es-MX" sz="1400" b="0" dirty="0" smtClean="0"/>
                        <a:t>Abscesos</a:t>
                      </a:r>
                      <a:r>
                        <a:rPr lang="es-MX" sz="1400" b="0" baseline="0" dirty="0" smtClean="0"/>
                        <a:t> dentales </a:t>
                      </a:r>
                      <a:r>
                        <a:rPr lang="es-MX" sz="1400" b="0" baseline="0" dirty="0" err="1" smtClean="0"/>
                        <a:t>periapicales</a:t>
                      </a:r>
                      <a:r>
                        <a:rPr lang="es-MX" sz="1400" b="0" baseline="0" dirty="0" smtClean="0"/>
                        <a:t> </a:t>
                      </a:r>
                    </a:p>
                    <a:p>
                      <a:pPr algn="ctr"/>
                      <a:r>
                        <a:rPr lang="es-MX" sz="1400" b="0" dirty="0" smtClean="0"/>
                        <a:t>Sinusitis o Mastoiditis</a:t>
                      </a:r>
                      <a:r>
                        <a:rPr lang="es-MX" sz="1400" b="0" baseline="0" dirty="0" smtClean="0"/>
                        <a:t> crónica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Osteomielitis vertebral subaguda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Fístula </a:t>
                      </a:r>
                      <a:r>
                        <a:rPr lang="es-MX" sz="1400" b="0" baseline="0" dirty="0" err="1" smtClean="0"/>
                        <a:t>aortoentérica</a:t>
                      </a:r>
                      <a:endParaRPr lang="es-MX" sz="1400" b="0" baseline="0" dirty="0" smtClean="0"/>
                    </a:p>
                    <a:p>
                      <a:pPr algn="ctr"/>
                      <a:r>
                        <a:rPr lang="es-MX" sz="1400" b="0" baseline="0" dirty="0" smtClean="0"/>
                        <a:t>Infección de injerto vascular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Fiebre por mordedura de rata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Fiebre recurrente por </a:t>
                      </a:r>
                      <a:r>
                        <a:rPr lang="es-MX" sz="1400" b="0" i="1" u="sng" baseline="0" dirty="0" err="1" smtClean="0"/>
                        <a:t>Borrelia</a:t>
                      </a:r>
                      <a:r>
                        <a:rPr lang="es-MX" sz="1400" b="0" i="1" u="sng" baseline="0" dirty="0" smtClean="0"/>
                        <a:t> </a:t>
                      </a:r>
                      <a:r>
                        <a:rPr lang="es-MX" sz="1400" b="0" i="1" u="sng" baseline="0" dirty="0" err="1" smtClean="0"/>
                        <a:t>recurrentis</a:t>
                      </a:r>
                      <a:endParaRPr lang="es-MX" sz="1400" b="0" i="1" u="sng" baseline="0" dirty="0" smtClean="0"/>
                    </a:p>
                    <a:p>
                      <a:pPr algn="ctr"/>
                      <a:r>
                        <a:rPr lang="es-MX" sz="1400" b="0" baseline="0" dirty="0" smtClean="0"/>
                        <a:t>Leptospirosis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Histoplasmosis</a:t>
                      </a:r>
                    </a:p>
                    <a:p>
                      <a:pPr algn="ctr"/>
                      <a:r>
                        <a:rPr lang="es-MX" sz="1400" b="0" baseline="0" dirty="0" err="1" smtClean="0"/>
                        <a:t>Coccidiodomicoais</a:t>
                      </a:r>
                      <a:r>
                        <a:rPr lang="es-MX" sz="1400" b="0" baseline="0" dirty="0" smtClean="0"/>
                        <a:t> </a:t>
                      </a:r>
                    </a:p>
                    <a:p>
                      <a:pPr algn="ctr"/>
                      <a:r>
                        <a:rPr lang="es-MX" sz="1400" b="0" baseline="0" dirty="0" err="1" smtClean="0"/>
                        <a:t>Leishmaniasis</a:t>
                      </a:r>
                      <a:r>
                        <a:rPr lang="es-MX" sz="1400" b="0" baseline="0" dirty="0" smtClean="0"/>
                        <a:t> visceral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Linfogranuloma venéreo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Enfermedad de </a:t>
                      </a:r>
                      <a:r>
                        <a:rPr lang="es-MX" sz="1400" b="0" baseline="0" dirty="0" err="1" smtClean="0"/>
                        <a:t>Whipple</a:t>
                      </a:r>
                      <a:endParaRPr lang="es-MX" sz="1400" b="0" baseline="0" dirty="0" smtClean="0"/>
                    </a:p>
                    <a:p>
                      <a:pPr algn="ctr"/>
                      <a:r>
                        <a:rPr lang="es-MX" sz="1400" b="0" baseline="0" dirty="0" smtClean="0"/>
                        <a:t>Malaria </a:t>
                      </a:r>
                    </a:p>
                    <a:p>
                      <a:pPr algn="ctr"/>
                      <a:r>
                        <a:rPr lang="es-MX" sz="1400" b="0" baseline="0" dirty="0" err="1" smtClean="0"/>
                        <a:t>Babesiosis</a:t>
                      </a:r>
                      <a:endParaRPr lang="es-MX" sz="1400" b="0" baseline="0" dirty="0" smtClean="0"/>
                    </a:p>
                    <a:p>
                      <a:pPr algn="ctr"/>
                      <a:r>
                        <a:rPr lang="es-MX" sz="1400" b="0" baseline="0" dirty="0" err="1" smtClean="0"/>
                        <a:t>Ehrlichiosis</a:t>
                      </a:r>
                      <a:r>
                        <a:rPr lang="es-MX" sz="1400" b="0" baseline="0" dirty="0" smtClean="0"/>
                        <a:t>/</a:t>
                      </a:r>
                      <a:r>
                        <a:rPr lang="es-MX" sz="1400" b="0" baseline="0" dirty="0" err="1" smtClean="0"/>
                        <a:t>Anaplasmosis</a:t>
                      </a:r>
                      <a:endParaRPr lang="es-MX" sz="1400" b="0" baseline="0" dirty="0" smtClean="0"/>
                    </a:p>
                    <a:p>
                      <a:pPr algn="ctr"/>
                      <a:r>
                        <a:rPr lang="es-MX" sz="1400" b="0" baseline="0" dirty="0" err="1" smtClean="0"/>
                        <a:t>Porstatitis</a:t>
                      </a:r>
                      <a:r>
                        <a:rPr lang="es-MX" sz="1400" b="0" baseline="0" dirty="0" smtClean="0"/>
                        <a:t> crónica</a:t>
                      </a:r>
                    </a:p>
                    <a:p>
                      <a:pPr algn="ctr"/>
                      <a:r>
                        <a:rPr lang="es-MX" sz="1400" b="0" baseline="0" dirty="0" smtClean="0"/>
                        <a:t>Colangitis recurrente con Enfermedad de </a:t>
                      </a:r>
                      <a:r>
                        <a:rPr lang="es-MX" sz="1400" b="0" baseline="0" dirty="0" err="1" smtClean="0"/>
                        <a:t>Caroli</a:t>
                      </a:r>
                      <a:endParaRPr lang="es-MX" sz="1400" b="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FOD. CLASICA – INFECCIOSAS: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>
            <a:noAutofit/>
          </a:bodyPr>
          <a:lstStyle/>
          <a:p>
            <a:pPr algn="just"/>
            <a:r>
              <a:rPr lang="es-MX" sz="1600" dirty="0" smtClean="0"/>
              <a:t>INTERROGATORIO: </a:t>
            </a:r>
          </a:p>
          <a:p>
            <a:pPr lvl="1" algn="just"/>
            <a:r>
              <a:rPr lang="es-MX" sz="1400" dirty="0" smtClean="0"/>
              <a:t>Posterior a cirugías o procedimientos invasivos.</a:t>
            </a:r>
          </a:p>
          <a:p>
            <a:pPr lvl="1" algn="just"/>
            <a:r>
              <a:rPr lang="es-MX" sz="1400" dirty="0" smtClean="0"/>
              <a:t>Procedimientos dentales. </a:t>
            </a:r>
          </a:p>
          <a:p>
            <a:pPr lvl="1" algn="just"/>
            <a:r>
              <a:rPr lang="es-MX" sz="1400" dirty="0" smtClean="0"/>
              <a:t>Zoonosis y contacto con animales.</a:t>
            </a:r>
          </a:p>
          <a:p>
            <a:pPr lvl="1" algn="just"/>
            <a:r>
              <a:rPr lang="es-MX" sz="1400" dirty="0" smtClean="0"/>
              <a:t>Exposición a vectores.</a:t>
            </a:r>
          </a:p>
          <a:p>
            <a:pPr lvl="1" algn="just"/>
            <a:r>
              <a:rPr lang="es-MX" sz="1400" dirty="0" smtClean="0"/>
              <a:t>Transfusiones sanguíneas.</a:t>
            </a:r>
          </a:p>
          <a:p>
            <a:pPr lvl="1" algn="just"/>
            <a:r>
              <a:rPr lang="es-MX" sz="1400" dirty="0" smtClean="0"/>
              <a:t>Fármacos inmunosupresores. </a:t>
            </a:r>
          </a:p>
          <a:p>
            <a:pPr algn="just"/>
            <a:r>
              <a:rPr lang="es-MX" sz="1600" dirty="0" smtClean="0"/>
              <a:t>EXPLORACION FISICA: </a:t>
            </a:r>
          </a:p>
          <a:p>
            <a:pPr lvl="1" algn="just"/>
            <a:r>
              <a:rPr lang="es-MX" sz="1400" dirty="0" smtClean="0"/>
              <a:t>Picos febriles matutinos.</a:t>
            </a:r>
          </a:p>
          <a:p>
            <a:pPr lvl="1" algn="just"/>
            <a:r>
              <a:rPr lang="es-MX" sz="1400" dirty="0" smtClean="0"/>
              <a:t>Bradicardia relativa.</a:t>
            </a:r>
          </a:p>
          <a:p>
            <a:pPr lvl="1" algn="just"/>
            <a:r>
              <a:rPr lang="es-MX" sz="1400" dirty="0" smtClean="0"/>
              <a:t>Picos febriles 2 veces al día.</a:t>
            </a:r>
          </a:p>
          <a:p>
            <a:pPr lvl="1" algn="just"/>
            <a:r>
              <a:rPr lang="es-MX" sz="1400" dirty="0" smtClean="0"/>
              <a:t>2 picos febriles por semana.</a:t>
            </a:r>
          </a:p>
          <a:p>
            <a:pPr lvl="1" algn="just"/>
            <a:r>
              <a:rPr lang="es-MX" sz="1400" dirty="0" smtClean="0"/>
              <a:t>Manchas de </a:t>
            </a:r>
            <a:r>
              <a:rPr lang="es-MX" sz="1400" dirty="0" err="1" smtClean="0"/>
              <a:t>Roth</a:t>
            </a:r>
            <a:r>
              <a:rPr lang="es-MX" sz="1400" dirty="0" smtClean="0"/>
              <a:t>.</a:t>
            </a:r>
          </a:p>
          <a:p>
            <a:pPr lvl="1" algn="just"/>
            <a:r>
              <a:rPr lang="es-MX" sz="1400" dirty="0" smtClean="0"/>
              <a:t>Hipersensibilidad a nivel espinal.</a:t>
            </a:r>
          </a:p>
          <a:p>
            <a:pPr lvl="1" algn="just"/>
            <a:r>
              <a:rPr lang="es-MX" sz="1400" dirty="0" smtClean="0"/>
              <a:t>Hepatomegalia aislada.</a:t>
            </a:r>
          </a:p>
          <a:p>
            <a:pPr lvl="1" algn="just"/>
            <a:r>
              <a:rPr lang="es-MX" sz="1400" dirty="0" smtClean="0"/>
              <a:t>Esplenomegalia aislada.</a:t>
            </a:r>
          </a:p>
          <a:p>
            <a:pPr lvl="1" algn="just"/>
            <a:r>
              <a:rPr lang="es-MX" sz="1400" dirty="0" smtClean="0"/>
              <a:t>Epidídimo orquitis o Nódulo epididimal. </a:t>
            </a:r>
            <a:endParaRPr lang="es-MX" sz="1400" dirty="0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252728"/>
          </a:xfrm>
        </p:spPr>
        <p:txBody>
          <a:bodyPr/>
          <a:lstStyle/>
          <a:p>
            <a:r>
              <a:rPr lang="es-MX" dirty="0" smtClean="0"/>
              <a:t>FOD. CLASICA:</a:t>
            </a:r>
            <a:endParaRPr lang="es-MX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544" y="1628800"/>
          <a:ext cx="8172400" cy="4297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51355"/>
                <a:gridCol w="1600518"/>
                <a:gridCol w="1937087"/>
                <a:gridCol w="2683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CAUSA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FRECUENTE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POCO FRECUENTE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INFRECUENTE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REUMATOLOGICO</a:t>
                      </a:r>
                      <a:r>
                        <a:rPr lang="es-MX" sz="1700" baseline="0" dirty="0" smtClean="0"/>
                        <a:t> O INFLAMATORIO</a:t>
                      </a:r>
                      <a:endParaRPr lang="es-MX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Artritis  Reumatoide</a:t>
                      </a:r>
                      <a:r>
                        <a:rPr lang="es-MX" baseline="0" dirty="0" smtClean="0"/>
                        <a:t> de inicio en la juventud</a:t>
                      </a:r>
                    </a:p>
                    <a:p>
                      <a:pPr algn="ctr"/>
                      <a:r>
                        <a:rPr lang="es-MX" b="0" dirty="0" smtClean="0"/>
                        <a:t>Arteritis</a:t>
                      </a:r>
                      <a:r>
                        <a:rPr lang="es-MX" b="0" baseline="0" dirty="0" smtClean="0"/>
                        <a:t> de células gigantes</a:t>
                      </a:r>
                    </a:p>
                    <a:p>
                      <a:pPr algn="ctr"/>
                      <a:r>
                        <a:rPr lang="es-MX" b="0" baseline="0" dirty="0" smtClean="0"/>
                        <a:t>Arteritis  temporal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Periarteritis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nodoso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pPr algn="ctr"/>
                      <a:r>
                        <a:rPr lang="es-MX" b="0" baseline="0" dirty="0" err="1" smtClean="0"/>
                        <a:t>Poliangitis</a:t>
                      </a:r>
                      <a:r>
                        <a:rPr lang="es-MX" b="0" baseline="0" dirty="0" smtClean="0"/>
                        <a:t> microscópica</a:t>
                      </a:r>
                    </a:p>
                    <a:p>
                      <a:pPr algn="ctr"/>
                      <a:r>
                        <a:rPr lang="es-MX" b="0" baseline="0" dirty="0" smtClean="0"/>
                        <a:t>Artritis reumatoide de inicio tardío</a:t>
                      </a:r>
                    </a:p>
                    <a:p>
                      <a:pPr algn="ctr"/>
                      <a:r>
                        <a:rPr lang="es-MX" b="0" baseline="0" dirty="0" smtClean="0"/>
                        <a:t>Lupus Eritematoso sistémico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Arteritis de </a:t>
                      </a:r>
                      <a:r>
                        <a:rPr lang="es-MX" b="0" dirty="0" err="1" smtClean="0"/>
                        <a:t>Takayasu</a:t>
                      </a:r>
                      <a:endParaRPr lang="es-MX" b="0" dirty="0" smtClean="0"/>
                    </a:p>
                    <a:p>
                      <a:pPr algn="ctr"/>
                      <a:r>
                        <a:rPr lang="es-MX" b="0" dirty="0" smtClean="0"/>
                        <a:t>Enfermedad</a:t>
                      </a:r>
                      <a:r>
                        <a:rPr lang="es-MX" b="0" baseline="0" dirty="0" smtClean="0"/>
                        <a:t> de </a:t>
                      </a:r>
                      <a:r>
                        <a:rPr lang="es-MX" b="0" baseline="0" dirty="0" err="1" smtClean="0"/>
                        <a:t>Kikuchis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err="1" smtClean="0"/>
                        <a:t>Sarcoidosis</a:t>
                      </a:r>
                      <a:r>
                        <a:rPr lang="es-MX" b="0" baseline="0" dirty="0" smtClean="0"/>
                        <a:t> </a:t>
                      </a:r>
                    </a:p>
                    <a:p>
                      <a:pPr algn="ctr"/>
                      <a:r>
                        <a:rPr lang="es-MX" b="0" baseline="0" dirty="0" err="1" smtClean="0"/>
                        <a:t>Sindrome</a:t>
                      </a:r>
                      <a:r>
                        <a:rPr lang="es-MX" b="0" baseline="0" dirty="0" smtClean="0"/>
                        <a:t> de </a:t>
                      </a:r>
                      <a:r>
                        <a:rPr lang="es-MX" b="0" baseline="0" dirty="0" err="1" smtClean="0"/>
                        <a:t>Felty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smtClean="0"/>
                        <a:t>Enfermedad de </a:t>
                      </a:r>
                      <a:r>
                        <a:rPr lang="es-MX" b="0" baseline="0" dirty="0" err="1" smtClean="0"/>
                        <a:t>Gaucher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smtClean="0"/>
                        <a:t>Gota </a:t>
                      </a:r>
                      <a:r>
                        <a:rPr lang="es-MX" b="0" baseline="0" dirty="0" err="1" smtClean="0"/>
                        <a:t>poliarticular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err="1" smtClean="0"/>
                        <a:t>Pseudogota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err="1" smtClean="0"/>
                        <a:t>Sindrome</a:t>
                      </a:r>
                      <a:r>
                        <a:rPr lang="es-MX" b="0" baseline="0" dirty="0" smtClean="0"/>
                        <a:t> </a:t>
                      </a:r>
                      <a:r>
                        <a:rPr lang="es-MX" b="0" baseline="0" dirty="0" err="1" smtClean="0"/>
                        <a:t>antifosfolípidos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smtClean="0"/>
                        <a:t>Enfermedad de </a:t>
                      </a:r>
                      <a:r>
                        <a:rPr lang="es-MX" b="0" baseline="0" dirty="0" err="1" smtClean="0"/>
                        <a:t>Behcet</a:t>
                      </a:r>
                      <a:endParaRPr lang="es-MX" b="0" baseline="0" dirty="0" smtClean="0"/>
                    </a:p>
                    <a:p>
                      <a:pPr algn="ctr"/>
                      <a:r>
                        <a:rPr lang="es-MX" b="0" baseline="0" dirty="0" smtClean="0"/>
                        <a:t>Síndrome de FAPA o de Marshall (fiebre, ulceras aftosas, faringitis, adenitis)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FOD. CLASICA – REUMÁTICAS/INFLAMATORIAS: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>
            <a:noAutofit/>
          </a:bodyPr>
          <a:lstStyle/>
          <a:p>
            <a:pPr algn="just"/>
            <a:r>
              <a:rPr lang="es-MX" sz="1800" dirty="0" smtClean="0"/>
              <a:t>INTERROGATORIO: </a:t>
            </a:r>
          </a:p>
          <a:p>
            <a:pPr lvl="1" algn="just"/>
            <a:r>
              <a:rPr lang="es-MX" sz="1400" dirty="0" smtClean="0"/>
              <a:t>Artralgias y mialgias predominantes, con escalofríos.</a:t>
            </a:r>
          </a:p>
          <a:p>
            <a:pPr lvl="1" algn="just"/>
            <a:r>
              <a:rPr lang="es-MX" sz="1400" dirty="0" smtClean="0"/>
              <a:t> Tos seca. </a:t>
            </a:r>
          </a:p>
          <a:p>
            <a:pPr lvl="1" algn="just"/>
            <a:r>
              <a:rPr lang="es-MX" sz="1400" dirty="0" smtClean="0"/>
              <a:t>Ulceras orales.</a:t>
            </a:r>
          </a:p>
          <a:p>
            <a:pPr lvl="1" algn="just"/>
            <a:r>
              <a:rPr lang="es-MX" sz="1400" dirty="0" smtClean="0"/>
              <a:t>Artralgias, artritis y linfadenopatías generalizadas. </a:t>
            </a:r>
          </a:p>
          <a:p>
            <a:pPr lvl="1" algn="just"/>
            <a:r>
              <a:rPr lang="es-MX" sz="1400" dirty="0" smtClean="0"/>
              <a:t>Colecistitis acalculosa.</a:t>
            </a:r>
          </a:p>
          <a:p>
            <a:pPr lvl="1" algn="just"/>
            <a:r>
              <a:rPr lang="es-MX" sz="1400" dirty="0" smtClean="0"/>
              <a:t>Antecedentes familiares.</a:t>
            </a:r>
          </a:p>
          <a:p>
            <a:pPr algn="just"/>
            <a:r>
              <a:rPr lang="es-MX" sz="1800" dirty="0" smtClean="0"/>
              <a:t>EXPLORACION FISICA: </a:t>
            </a:r>
          </a:p>
          <a:p>
            <a:pPr lvl="1" algn="just"/>
            <a:r>
              <a:rPr lang="es-MX" sz="1400" dirty="0" smtClean="0"/>
              <a:t>Picos febriles matutinos.</a:t>
            </a:r>
          </a:p>
          <a:p>
            <a:pPr lvl="1" algn="just"/>
            <a:r>
              <a:rPr lang="es-MX" sz="1400" dirty="0" smtClean="0"/>
              <a:t>Fiebre cotidiana 2 veces al día.</a:t>
            </a:r>
          </a:p>
          <a:p>
            <a:pPr lvl="1" algn="just"/>
            <a:r>
              <a:rPr lang="es-MX" sz="1400" dirty="0" smtClean="0"/>
              <a:t>Rash, exantema.</a:t>
            </a:r>
          </a:p>
          <a:p>
            <a:pPr lvl="1" algn="just"/>
            <a:r>
              <a:rPr lang="es-MX" sz="1400" dirty="0" smtClean="0"/>
              <a:t>Pulsos diferentes.</a:t>
            </a:r>
          </a:p>
          <a:p>
            <a:pPr lvl="1" algn="just"/>
            <a:r>
              <a:rPr lang="es-MX" sz="1400" dirty="0" smtClean="0"/>
              <a:t>Aumento de glándula lagrimal.</a:t>
            </a:r>
          </a:p>
          <a:p>
            <a:pPr lvl="1" algn="just"/>
            <a:r>
              <a:rPr lang="es-MX" sz="1400" dirty="0" smtClean="0"/>
              <a:t>Oftalmoscopia: manchas de </a:t>
            </a:r>
            <a:r>
              <a:rPr lang="es-MX" sz="1400" dirty="0" err="1" smtClean="0"/>
              <a:t>Roth</a:t>
            </a:r>
            <a:r>
              <a:rPr lang="es-MX" sz="1400" dirty="0" smtClean="0"/>
              <a:t>, oclusión de arteria retiniana.</a:t>
            </a:r>
          </a:p>
          <a:p>
            <a:pPr lvl="1" algn="just"/>
            <a:r>
              <a:rPr lang="es-MX" sz="1400" dirty="0" smtClean="0"/>
              <a:t>Ulceras orales o en mucosas. </a:t>
            </a:r>
          </a:p>
          <a:p>
            <a:pPr lvl="1" algn="just"/>
            <a:r>
              <a:rPr lang="es-MX" sz="1400" dirty="0" smtClean="0"/>
              <a:t>Soplo cardiaco con cultivos negativos.</a:t>
            </a:r>
          </a:p>
          <a:p>
            <a:pPr lvl="1" algn="just"/>
            <a:r>
              <a:rPr lang="es-MX" sz="1400" dirty="0" smtClean="0"/>
              <a:t>Hepatomegalia sin esplenomegalia. </a:t>
            </a:r>
          </a:p>
          <a:p>
            <a:pPr lvl="1" algn="just"/>
            <a:endParaRPr lang="es-MX" sz="1400" dirty="0" smtClean="0"/>
          </a:p>
          <a:p>
            <a:endParaRPr lang="es-MX" sz="1800" dirty="0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144016" y="6165304"/>
            <a:ext cx="8892480" cy="54868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MX" sz="1800" dirty="0" err="1" smtClean="0"/>
              <a:t>Burke</a:t>
            </a:r>
            <a:r>
              <a:rPr lang="es-MX" sz="1800" dirty="0" smtClean="0"/>
              <a:t> A. </a:t>
            </a:r>
            <a:r>
              <a:rPr lang="es-MX" sz="1800" dirty="0" err="1" smtClean="0"/>
              <a:t>Cunha</a:t>
            </a:r>
            <a:r>
              <a:rPr lang="es-MX" sz="1800" dirty="0" smtClean="0"/>
              <a:t>, Oliver </a:t>
            </a:r>
            <a:r>
              <a:rPr lang="es-MX" sz="1800" dirty="0" err="1" smtClean="0"/>
              <a:t>Lortholary</a:t>
            </a:r>
            <a:r>
              <a:rPr lang="es-MX" sz="1800" dirty="0" smtClean="0"/>
              <a:t>, </a:t>
            </a:r>
            <a:r>
              <a:rPr lang="es-MX" sz="1800" dirty="0" err="1" smtClean="0"/>
              <a:t>Cheston</a:t>
            </a:r>
            <a:r>
              <a:rPr lang="es-MX" sz="1800" dirty="0" smtClean="0"/>
              <a:t> B. </a:t>
            </a:r>
            <a:r>
              <a:rPr lang="es-MX" sz="1800" dirty="0" err="1" smtClean="0"/>
              <a:t>Cunha</a:t>
            </a:r>
            <a:r>
              <a:rPr lang="es-MX" sz="1800" dirty="0" smtClean="0"/>
              <a:t>; “</a:t>
            </a:r>
            <a:r>
              <a:rPr lang="es-MX" sz="1800" dirty="0" err="1" smtClean="0"/>
              <a:t>Fever</a:t>
            </a:r>
            <a:r>
              <a:rPr lang="es-MX" sz="1800" dirty="0" smtClean="0"/>
              <a:t> and </a:t>
            </a:r>
            <a:r>
              <a:rPr lang="es-MX" sz="1800" dirty="0" err="1" smtClean="0"/>
              <a:t>Unknown</a:t>
            </a:r>
            <a:r>
              <a:rPr lang="es-MX" sz="1800" dirty="0" smtClean="0"/>
              <a:t> </a:t>
            </a:r>
            <a:r>
              <a:rPr lang="es-MX" sz="1800" dirty="0" err="1" smtClean="0"/>
              <a:t>Origin</a:t>
            </a:r>
            <a:r>
              <a:rPr lang="es-MX" sz="1800" dirty="0" smtClean="0"/>
              <a:t>: A </a:t>
            </a:r>
            <a:r>
              <a:rPr lang="es-MX" sz="1800" dirty="0" err="1" smtClean="0"/>
              <a:t>clinical</a:t>
            </a:r>
            <a:r>
              <a:rPr lang="es-MX" sz="1800" dirty="0" smtClean="0"/>
              <a:t> </a:t>
            </a:r>
            <a:r>
              <a:rPr lang="es-MX" sz="1800" dirty="0" err="1" smtClean="0"/>
              <a:t>Approach</a:t>
            </a:r>
            <a:r>
              <a:rPr lang="es-MX" sz="1800" dirty="0" smtClean="0"/>
              <a:t>”, </a:t>
            </a:r>
            <a:r>
              <a:rPr lang="es-MX" sz="1800" dirty="0" err="1" smtClean="0"/>
              <a:t>The</a:t>
            </a:r>
            <a:r>
              <a:rPr lang="es-MX" sz="1800" dirty="0" smtClean="0"/>
              <a:t> American </a:t>
            </a:r>
            <a:r>
              <a:rPr lang="es-MX" sz="1800" dirty="0" err="1" smtClean="0"/>
              <a:t>Journal</a:t>
            </a:r>
            <a:r>
              <a:rPr lang="es-MX" sz="1800" dirty="0" smtClean="0"/>
              <a:t> of Medicine 2015, </a:t>
            </a:r>
            <a:r>
              <a:rPr lang="es-MX" sz="1800" dirty="0" err="1" smtClean="0"/>
              <a:t>Elsevier</a:t>
            </a:r>
            <a:r>
              <a:rPr lang="es-MX" sz="1800" dirty="0" smtClean="0"/>
              <a:t> Inc.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1137</TotalTime>
  <Words>1963</Words>
  <Application>Microsoft Office PowerPoint</Application>
  <PresentationFormat>Presentación en pantalla (4:3)</PresentationFormat>
  <Paragraphs>344</Paragraphs>
  <Slides>18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Módulo</vt:lpstr>
      <vt:lpstr>Presentación de PowerPoint</vt:lpstr>
      <vt:lpstr>DEFINICIÓN Y CLASIFICACIÓN:</vt:lpstr>
      <vt:lpstr>FOD. CLASICA:</vt:lpstr>
      <vt:lpstr>FOD. CLASICA:</vt:lpstr>
      <vt:lpstr>FOD. CLASICA – NEOPLASIAS:</vt:lpstr>
      <vt:lpstr>FOD. CLASICA:</vt:lpstr>
      <vt:lpstr>FOD. CLASICA – INFECCIOSAS:</vt:lpstr>
      <vt:lpstr>FOD. CLASICA:</vt:lpstr>
      <vt:lpstr>FOD. CLASICA – REUMÁTICAS/INFLAMATORIAS:</vt:lpstr>
      <vt:lpstr>FOD. CLASICA:</vt:lpstr>
      <vt:lpstr>FOD. CLASICA – MISCELÁNEAS:</vt:lpstr>
      <vt:lpstr>AUXILIARES DIAGNÓSTICOS:</vt:lpstr>
      <vt:lpstr>AUXILIARES DIAGNÓSTICOS:</vt:lpstr>
      <vt:lpstr>ALGORITMO DIAGNÓSTICO Y TRATAMIENTO:</vt:lpstr>
      <vt:lpstr>FOD EN PACIENTES CON HIV:</vt:lpstr>
      <vt:lpstr>FOD EN PACIENTES CON HIV:</vt:lpstr>
      <vt:lpstr>FOD EN POSTRANSPLANTE DE ORGANOS SOLIDOS:</vt:lpstr>
      <vt:lpstr>FOD EN POSTRANSPLANTE DE ORGANOS SOLIDOS: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Invitado</dc:creator>
  <cp:lastModifiedBy>ISSEMYM</cp:lastModifiedBy>
  <cp:revision>122</cp:revision>
  <dcterms:created xsi:type="dcterms:W3CDTF">2016-06-05T23:48:28Z</dcterms:created>
  <dcterms:modified xsi:type="dcterms:W3CDTF">2016-06-25T15:24:39Z</dcterms:modified>
</cp:coreProperties>
</file>